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6"/>
  </p:notesMasterIdLst>
  <p:handoutMasterIdLst>
    <p:handoutMasterId r:id="rId37"/>
  </p:handoutMasterIdLst>
  <p:sldIdLst>
    <p:sldId id="403" r:id="rId2"/>
    <p:sldId id="404" r:id="rId3"/>
    <p:sldId id="405" r:id="rId4"/>
    <p:sldId id="406" r:id="rId5"/>
    <p:sldId id="407" r:id="rId6"/>
    <p:sldId id="408" r:id="rId7"/>
    <p:sldId id="409" r:id="rId8"/>
    <p:sldId id="410" r:id="rId9"/>
    <p:sldId id="411" r:id="rId10"/>
    <p:sldId id="412" r:id="rId11"/>
    <p:sldId id="413" r:id="rId12"/>
    <p:sldId id="414" r:id="rId13"/>
    <p:sldId id="415" r:id="rId14"/>
    <p:sldId id="416" r:id="rId15"/>
    <p:sldId id="269" r:id="rId16"/>
    <p:sldId id="264" r:id="rId17"/>
    <p:sldId id="265" r:id="rId18"/>
    <p:sldId id="402" r:id="rId19"/>
    <p:sldId id="388" r:id="rId20"/>
    <p:sldId id="379" r:id="rId21"/>
    <p:sldId id="373" r:id="rId22"/>
    <p:sldId id="376" r:id="rId23"/>
    <p:sldId id="377" r:id="rId24"/>
    <p:sldId id="384" r:id="rId25"/>
    <p:sldId id="378" r:id="rId26"/>
    <p:sldId id="380" r:id="rId27"/>
    <p:sldId id="383" r:id="rId28"/>
    <p:sldId id="385" r:id="rId29"/>
    <p:sldId id="382" r:id="rId30"/>
    <p:sldId id="386" r:id="rId31"/>
    <p:sldId id="381" r:id="rId32"/>
    <p:sldId id="400" r:id="rId33"/>
    <p:sldId id="401" r:id="rId34"/>
    <p:sldId id="319" r:id="rId35"/>
  </p:sldIdLst>
  <p:sldSz cx="9144000" cy="5143500" type="screen16x9"/>
  <p:notesSz cx="7010400"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397" autoAdjust="0"/>
    <p:restoredTop sz="94434" autoAdjust="0"/>
  </p:normalViewPr>
  <p:slideViewPr>
    <p:cSldViewPr>
      <p:cViewPr varScale="1">
        <p:scale>
          <a:sx n="88" d="100"/>
          <a:sy n="88" d="100"/>
        </p:scale>
        <p:origin x="762" y="78"/>
      </p:cViewPr>
      <p:guideLst>
        <p:guide orient="horz" pos="1620"/>
        <p:guide pos="2880"/>
      </p:guideLst>
    </p:cSldViewPr>
  </p:slideViewPr>
  <p:notesTextViewPr>
    <p:cViewPr>
      <p:scale>
        <a:sx n="100" d="100"/>
        <a:sy n="100" d="100"/>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handoutMaster" Target="handoutMasters/handoutMaster1.xml"/><Relationship Id="rId40"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8475" cy="46513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970338" y="0"/>
            <a:ext cx="3038475" cy="465138"/>
          </a:xfrm>
          <a:prstGeom prst="rect">
            <a:avLst/>
          </a:prstGeom>
        </p:spPr>
        <p:txBody>
          <a:bodyPr vert="horz" lIns="91440" tIns="45720" rIns="91440" bIns="45720" rtlCol="0"/>
          <a:lstStyle>
            <a:lvl1pPr algn="r">
              <a:defRPr sz="1200"/>
            </a:lvl1pPr>
          </a:lstStyle>
          <a:p>
            <a:fld id="{E749F355-C676-4F65-A009-B8E2FAB4E125}" type="datetimeFigureOut">
              <a:rPr lang="en-US" smtClean="0"/>
              <a:pPr/>
              <a:t>10/5/2015</a:t>
            </a:fld>
            <a:endParaRPr lang="en-US"/>
          </a:p>
        </p:txBody>
      </p:sp>
      <p:sp>
        <p:nvSpPr>
          <p:cNvPr id="4" name="Footer Placeholder 3"/>
          <p:cNvSpPr>
            <a:spLocks noGrp="1"/>
          </p:cNvSpPr>
          <p:nvPr>
            <p:ph type="ftr" sz="quarter" idx="2"/>
          </p:nvPr>
        </p:nvSpPr>
        <p:spPr>
          <a:xfrm>
            <a:off x="0" y="8829675"/>
            <a:ext cx="3038475" cy="465138"/>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970338" y="8829675"/>
            <a:ext cx="3038475" cy="465138"/>
          </a:xfrm>
          <a:prstGeom prst="rect">
            <a:avLst/>
          </a:prstGeom>
        </p:spPr>
        <p:txBody>
          <a:bodyPr vert="horz" lIns="91440" tIns="45720" rIns="91440" bIns="45720" rtlCol="0" anchor="b"/>
          <a:lstStyle>
            <a:lvl1pPr algn="r">
              <a:defRPr sz="1200"/>
            </a:lvl1pPr>
          </a:lstStyle>
          <a:p>
            <a:fld id="{BDBE7CF8-FB38-4889-8D68-DCF883661713}" type="slidenum">
              <a:rPr lang="en-US" smtClean="0"/>
              <a:pPr/>
              <a:t>‹#›</a:t>
            </a:fld>
            <a:endParaRPr lang="en-US"/>
          </a:p>
        </p:txBody>
      </p:sp>
    </p:spTree>
    <p:extLst>
      <p:ext uri="{BB962C8B-B14F-4D97-AF65-F5344CB8AC3E}">
        <p14:creationId xmlns:p14="http://schemas.microsoft.com/office/powerpoint/2010/main" val="384126069"/>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037840" cy="464820"/>
          </a:xfrm>
          <a:prstGeom prst="rect">
            <a:avLst/>
          </a:prstGeom>
        </p:spPr>
        <p:txBody>
          <a:bodyPr vert="horz" lIns="93177" tIns="46589" rIns="93177" bIns="46589" rtlCol="0"/>
          <a:lstStyle>
            <a:lvl1pPr algn="l">
              <a:defRPr sz="1200"/>
            </a:lvl1pPr>
          </a:lstStyle>
          <a:p>
            <a:endParaRPr lang="en-US"/>
          </a:p>
        </p:txBody>
      </p:sp>
      <p:sp>
        <p:nvSpPr>
          <p:cNvPr id="3" name="Date Placeholder 2"/>
          <p:cNvSpPr>
            <a:spLocks noGrp="1"/>
          </p:cNvSpPr>
          <p:nvPr>
            <p:ph type="dt" idx="1"/>
          </p:nvPr>
        </p:nvSpPr>
        <p:spPr>
          <a:xfrm>
            <a:off x="3970938" y="0"/>
            <a:ext cx="3037840" cy="464820"/>
          </a:xfrm>
          <a:prstGeom prst="rect">
            <a:avLst/>
          </a:prstGeom>
        </p:spPr>
        <p:txBody>
          <a:bodyPr vert="horz" lIns="93177" tIns="46589" rIns="93177" bIns="46589" rtlCol="0"/>
          <a:lstStyle>
            <a:lvl1pPr algn="r">
              <a:defRPr sz="1200"/>
            </a:lvl1pPr>
          </a:lstStyle>
          <a:p>
            <a:fld id="{E46762CD-45EA-4556-8D74-2038A572FD30}" type="datetimeFigureOut">
              <a:rPr lang="en-US" smtClean="0"/>
              <a:pPr/>
              <a:t>10/5/2015</a:t>
            </a:fld>
            <a:endParaRPr lang="en-US"/>
          </a:p>
        </p:txBody>
      </p:sp>
      <p:sp>
        <p:nvSpPr>
          <p:cNvPr id="4" name="Slide Image Placeholder 3"/>
          <p:cNvSpPr>
            <a:spLocks noGrp="1" noRot="1" noChangeAspect="1"/>
          </p:cNvSpPr>
          <p:nvPr>
            <p:ph type="sldImg" idx="2"/>
          </p:nvPr>
        </p:nvSpPr>
        <p:spPr>
          <a:xfrm>
            <a:off x="406400" y="696913"/>
            <a:ext cx="6197600" cy="3486150"/>
          </a:xfrm>
          <a:prstGeom prst="rect">
            <a:avLst/>
          </a:prstGeom>
          <a:noFill/>
          <a:ln w="12700">
            <a:solidFill>
              <a:prstClr val="black"/>
            </a:solidFill>
          </a:ln>
        </p:spPr>
        <p:txBody>
          <a:bodyPr vert="horz" lIns="93177" tIns="46589" rIns="93177" bIns="46589" rtlCol="0" anchor="ctr"/>
          <a:lstStyle/>
          <a:p>
            <a:endParaRPr lang="en-US"/>
          </a:p>
        </p:txBody>
      </p:sp>
      <p:sp>
        <p:nvSpPr>
          <p:cNvPr id="5" name="Notes Placeholder 4"/>
          <p:cNvSpPr>
            <a:spLocks noGrp="1"/>
          </p:cNvSpPr>
          <p:nvPr>
            <p:ph type="body" sz="quarter" idx="3"/>
          </p:nvPr>
        </p:nvSpPr>
        <p:spPr>
          <a:xfrm>
            <a:off x="701040" y="4415790"/>
            <a:ext cx="5608320" cy="4183380"/>
          </a:xfrm>
          <a:prstGeom prst="rect">
            <a:avLst/>
          </a:prstGeom>
        </p:spPr>
        <p:txBody>
          <a:bodyPr vert="horz" lIns="93177" tIns="46589" rIns="93177" bIns="46589"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829967"/>
            <a:ext cx="3037840" cy="464820"/>
          </a:xfrm>
          <a:prstGeom prst="rect">
            <a:avLst/>
          </a:prstGeom>
        </p:spPr>
        <p:txBody>
          <a:bodyPr vert="horz" lIns="93177" tIns="46589" rIns="93177" bIns="46589" rtlCol="0" anchor="b"/>
          <a:lstStyle>
            <a:lvl1pPr algn="l">
              <a:defRPr sz="1200"/>
            </a:lvl1pPr>
          </a:lstStyle>
          <a:p>
            <a:endParaRPr lang="en-US"/>
          </a:p>
        </p:txBody>
      </p:sp>
      <p:sp>
        <p:nvSpPr>
          <p:cNvPr id="7" name="Slide Number Placeholder 6"/>
          <p:cNvSpPr>
            <a:spLocks noGrp="1"/>
          </p:cNvSpPr>
          <p:nvPr>
            <p:ph type="sldNum" sz="quarter" idx="5"/>
          </p:nvPr>
        </p:nvSpPr>
        <p:spPr>
          <a:xfrm>
            <a:off x="3970938" y="8829967"/>
            <a:ext cx="3037840" cy="464820"/>
          </a:xfrm>
          <a:prstGeom prst="rect">
            <a:avLst/>
          </a:prstGeom>
        </p:spPr>
        <p:txBody>
          <a:bodyPr vert="horz" lIns="93177" tIns="46589" rIns="93177" bIns="46589" rtlCol="0" anchor="b"/>
          <a:lstStyle>
            <a:lvl1pPr algn="r">
              <a:defRPr sz="1200"/>
            </a:lvl1pPr>
          </a:lstStyle>
          <a:p>
            <a:fld id="{754CA678-255E-476E-BEF9-D64BC1DF2515}" type="slidenum">
              <a:rPr lang="en-US" smtClean="0"/>
              <a:pPr/>
              <a:t>‹#›</a:t>
            </a:fld>
            <a:endParaRPr lang="en-US"/>
          </a:p>
        </p:txBody>
      </p:sp>
    </p:spTree>
    <p:extLst>
      <p:ext uri="{BB962C8B-B14F-4D97-AF65-F5344CB8AC3E}">
        <p14:creationId xmlns:p14="http://schemas.microsoft.com/office/powerpoint/2010/main" val="218361904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6913"/>
            <a:ext cx="6197600" cy="3486150"/>
          </a:xfrm>
        </p:spPr>
      </p:sp>
      <p:sp>
        <p:nvSpPr>
          <p:cNvPr id="3" name="Notes Placeholder 2"/>
          <p:cNvSpPr>
            <a:spLocks noGrp="1"/>
          </p:cNvSpPr>
          <p:nvPr>
            <p:ph type="body" idx="1"/>
          </p:nvPr>
        </p:nvSpPr>
        <p:spPr/>
        <p:txBody>
          <a:bodyPr>
            <a:normAutofit/>
          </a:bodyPr>
          <a:lstStyle/>
          <a:p>
            <a:r>
              <a:rPr lang="en-US" dirty="0" smtClean="0"/>
              <a:t>Poll question</a:t>
            </a:r>
            <a:r>
              <a:rPr lang="en-US" baseline="0" dirty="0" smtClean="0"/>
              <a:t> number 1</a:t>
            </a:r>
            <a:endParaRPr lang="en-US" dirty="0"/>
          </a:p>
        </p:txBody>
      </p:sp>
      <p:sp>
        <p:nvSpPr>
          <p:cNvPr id="4" name="Slide Number Placeholder 3"/>
          <p:cNvSpPr>
            <a:spLocks noGrp="1"/>
          </p:cNvSpPr>
          <p:nvPr>
            <p:ph type="sldNum" sz="quarter" idx="10"/>
          </p:nvPr>
        </p:nvSpPr>
        <p:spPr/>
        <p:txBody>
          <a:bodyPr/>
          <a:lstStyle/>
          <a:p>
            <a:fld id="{D314C4DF-8B42-421E-81D2-3FDE8EF1FAED}" type="slidenum">
              <a:rPr lang="en-US" smtClean="0"/>
              <a:pPr/>
              <a:t>16</a:t>
            </a:fld>
            <a:endParaRPr lang="en-US"/>
          </a:p>
        </p:txBody>
      </p:sp>
    </p:spTree>
    <p:extLst>
      <p:ext uri="{BB962C8B-B14F-4D97-AF65-F5344CB8AC3E}">
        <p14:creationId xmlns:p14="http://schemas.microsoft.com/office/powerpoint/2010/main" val="153927163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6913"/>
            <a:ext cx="6197600" cy="3486150"/>
          </a:xfrm>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D314C4DF-8B42-421E-81D2-3FDE8EF1FAED}" type="slidenum">
              <a:rPr lang="en-US" smtClean="0"/>
              <a:pPr/>
              <a:t>17</a:t>
            </a:fld>
            <a:endParaRPr lang="en-US"/>
          </a:p>
        </p:txBody>
      </p:sp>
    </p:spTree>
    <p:extLst>
      <p:ext uri="{BB962C8B-B14F-4D97-AF65-F5344CB8AC3E}">
        <p14:creationId xmlns:p14="http://schemas.microsoft.com/office/powerpoint/2010/main" val="32070748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6400" y="696913"/>
            <a:ext cx="6197600" cy="3486150"/>
          </a:xfrm>
        </p:spPr>
      </p:sp>
      <p:sp>
        <p:nvSpPr>
          <p:cNvPr id="3" name="Notes Placeholder 2"/>
          <p:cNvSpPr>
            <a:spLocks noGrp="1"/>
          </p:cNvSpPr>
          <p:nvPr>
            <p:ph type="body" idx="1"/>
          </p:nvPr>
        </p:nvSpPr>
        <p:spPr/>
        <p:txBody>
          <a:bodyPr>
            <a:normAutofit/>
          </a:bodyPr>
          <a:lstStyle/>
          <a:p>
            <a:r>
              <a:rPr lang="en-US" dirty="0" smtClean="0"/>
              <a:t>Poll</a:t>
            </a:r>
            <a:r>
              <a:rPr lang="en-US" baseline="0" dirty="0" smtClean="0"/>
              <a:t> question number 2, at the end, poll </a:t>
            </a:r>
            <a:r>
              <a:rPr lang="en-US" baseline="0" smtClean="0"/>
              <a:t>question number 3</a:t>
            </a:r>
            <a:endParaRPr lang="en-US"/>
          </a:p>
        </p:txBody>
      </p:sp>
      <p:sp>
        <p:nvSpPr>
          <p:cNvPr id="4" name="Slide Number Placeholder 3"/>
          <p:cNvSpPr>
            <a:spLocks noGrp="1"/>
          </p:cNvSpPr>
          <p:nvPr>
            <p:ph type="sldNum" sz="quarter" idx="10"/>
          </p:nvPr>
        </p:nvSpPr>
        <p:spPr/>
        <p:txBody>
          <a:bodyPr/>
          <a:lstStyle/>
          <a:p>
            <a:fld id="{D314C4DF-8B42-421E-81D2-3FDE8EF1FAED}" type="slidenum">
              <a:rPr lang="en-US" smtClean="0"/>
              <a:pPr/>
              <a:t>34</a:t>
            </a:fld>
            <a:endParaRPr lang="en-US"/>
          </a:p>
        </p:txBody>
      </p:sp>
    </p:spTree>
    <p:extLst>
      <p:ext uri="{BB962C8B-B14F-4D97-AF65-F5344CB8AC3E}">
        <p14:creationId xmlns:p14="http://schemas.microsoft.com/office/powerpoint/2010/main" val="366493110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597819"/>
            <a:ext cx="7772400" cy="1102519"/>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2914650"/>
            <a:ext cx="6400800" cy="131445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A4908EE7-23B2-4EDB-BDBD-8ABF06C0F666}" type="datetimeFigureOut">
              <a:rPr lang="en-US" smtClean="0"/>
              <a:pPr/>
              <a:t>10/5/2015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4908EE7-23B2-4EDB-BDBD-8ABF06C0F666}" type="datetimeFigureOut">
              <a:rPr lang="en-US" smtClean="0"/>
              <a:pPr/>
              <a:t>10/5/2015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3305176"/>
            <a:ext cx="7772400" cy="1021556"/>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180035"/>
            <a:ext cx="7772400" cy="1125140"/>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A4908EE7-23B2-4EDB-BDBD-8ABF06C0F666}" type="datetimeFigureOut">
              <a:rPr lang="en-US" smtClean="0"/>
              <a:pPr/>
              <a:t>10/5/2015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200151"/>
            <a:ext cx="4038600" cy="3394472"/>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200151"/>
            <a:ext cx="4038600" cy="3394472"/>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A4908EE7-23B2-4EDB-BDBD-8ABF06C0F666}" type="datetimeFigureOut">
              <a:rPr lang="en-US" smtClean="0"/>
              <a:pPr/>
              <a:t>10/5/2015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151335"/>
            <a:ext cx="4040188"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1631156"/>
            <a:ext cx="4040188"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6" y="1151335"/>
            <a:ext cx="4041775"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6" y="1631156"/>
            <a:ext cx="4041775"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A4908EE7-23B2-4EDB-BDBD-8ABF06C0F666}" type="datetimeFigureOut">
              <a:rPr lang="en-US" smtClean="0"/>
              <a:pPr/>
              <a:t>10/5/2015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A4908EE7-23B2-4EDB-BDBD-8ABF06C0F666}" type="datetimeFigureOut">
              <a:rPr lang="en-US" smtClean="0"/>
              <a:pPr/>
              <a:t>10/5/2015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A4908EE7-23B2-4EDB-BDBD-8ABF06C0F666}" type="datetimeFigureOut">
              <a:rPr lang="en-US" smtClean="0"/>
              <a:pPr/>
              <a:t>10/5/2015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1" y="204787"/>
            <a:ext cx="3008313" cy="871538"/>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04788"/>
            <a:ext cx="5111750" cy="438983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1" y="1076326"/>
            <a:ext cx="3008313" cy="351829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4908EE7-23B2-4EDB-BDBD-8ABF06C0F666}" type="datetimeFigureOut">
              <a:rPr lang="en-US" smtClean="0"/>
              <a:pPr/>
              <a:t>10/5/2015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3600450"/>
            <a:ext cx="5486400" cy="425054"/>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459581"/>
            <a:ext cx="5486400" cy="30861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4025503"/>
            <a:ext cx="5486400" cy="60364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A4908EE7-23B2-4EDB-BDBD-8ABF06C0F666}" type="datetimeFigureOut">
              <a:rPr lang="en-US" smtClean="0"/>
              <a:pPr/>
              <a:t>10/5/2015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4908EE7-23B2-4EDB-BDBD-8ABF06C0F666}" type="datetimeFigureOut">
              <a:rPr lang="en-US" smtClean="0"/>
              <a:pPr/>
              <a:t>10/5/2015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05979"/>
            <a:ext cx="2057400" cy="4388644"/>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05979"/>
            <a:ext cx="6019800" cy="4388644"/>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A4908EE7-23B2-4EDB-BDBD-8ABF06C0F666}" type="datetimeFigureOut">
              <a:rPr lang="en-US" smtClean="0"/>
              <a:pPr/>
              <a:t>10/5/2015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9413565-2582-43C3-8BC6-D0137DCDA8F7}"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2">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05979"/>
            <a:ext cx="8229600" cy="85725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4767263"/>
            <a:ext cx="2133600" cy="273844"/>
          </a:xfrm>
          <a:prstGeom prst="rect">
            <a:avLst/>
          </a:prstGeom>
        </p:spPr>
        <p:txBody>
          <a:bodyPr vert="horz" lIns="91440" tIns="45720" rIns="91440" bIns="45720" rtlCol="0" anchor="ctr"/>
          <a:lstStyle>
            <a:lvl1pPr algn="l">
              <a:defRPr sz="1200">
                <a:solidFill>
                  <a:schemeClr val="tx1">
                    <a:tint val="75000"/>
                  </a:schemeClr>
                </a:solidFill>
              </a:defRPr>
            </a:lvl1pPr>
          </a:lstStyle>
          <a:p>
            <a:fld id="{A4908EE7-23B2-4EDB-BDBD-8ABF06C0F666}" type="datetimeFigureOut">
              <a:rPr lang="en-US" smtClean="0"/>
              <a:pPr/>
              <a:t>10/5/2015</a:t>
            </a:fld>
            <a:endParaRPr lang="en-US"/>
          </a:p>
        </p:txBody>
      </p:sp>
      <p:sp>
        <p:nvSpPr>
          <p:cNvPr id="5" name="Footer Placeholder 4"/>
          <p:cNvSpPr>
            <a:spLocks noGrp="1"/>
          </p:cNvSpPr>
          <p:nvPr>
            <p:ph type="ftr" sz="quarter" idx="3"/>
          </p:nvPr>
        </p:nvSpPr>
        <p:spPr>
          <a:xfrm>
            <a:off x="3124200" y="4767263"/>
            <a:ext cx="2895600" cy="273844"/>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4767263"/>
            <a:ext cx="2133600" cy="273844"/>
          </a:xfrm>
          <a:prstGeom prst="rect">
            <a:avLst/>
          </a:prstGeom>
        </p:spPr>
        <p:txBody>
          <a:bodyPr vert="horz" lIns="91440" tIns="45720" rIns="91440" bIns="45720" rtlCol="0" anchor="ctr"/>
          <a:lstStyle>
            <a:lvl1pPr algn="r">
              <a:defRPr sz="1200">
                <a:solidFill>
                  <a:schemeClr val="tx1">
                    <a:tint val="75000"/>
                  </a:schemeClr>
                </a:solidFill>
              </a:defRPr>
            </a:lvl1pPr>
          </a:lstStyle>
          <a:p>
            <a:fld id="{C9413565-2582-43C3-8BC6-D0137DCDA8F7}"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hyperlink" Target="mailto:mnorby@wyomingcontractors.org" TargetMode="External"/><Relationship Id="rId2" Type="http://schemas.openxmlformats.org/officeDocument/2006/relationships/notesSlide" Target="../notesSlides/notesSlide3.xml"/><Relationship Id="rId1" Type="http://schemas.openxmlformats.org/officeDocument/2006/relationships/slideLayout" Target="../slideLayouts/slideLayout2.xml"/><Relationship Id="rId4" Type="http://schemas.openxmlformats.org/officeDocument/2006/relationships/hyperlink" Target="http://www.htsrec.com/"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93431" y="205979"/>
            <a:ext cx="8493369" cy="3952782"/>
          </a:xfrm>
        </p:spPr>
        <p:txBody>
          <a:bodyPr>
            <a:normAutofit fontScale="90000"/>
          </a:bodyPr>
          <a:lstStyle/>
          <a:p>
            <a:r>
              <a:rPr lang="en-US" dirty="0"/>
              <a:t>HIPAA Compliance for Mental Health </a:t>
            </a:r>
            <a:r>
              <a:rPr lang="en-US" dirty="0" smtClean="0"/>
              <a:t>Practices</a:t>
            </a:r>
            <a:br>
              <a:rPr lang="en-US" dirty="0" smtClean="0"/>
            </a:br>
            <a:r>
              <a:rPr lang="en-US" dirty="0"/>
              <a:t/>
            </a:r>
            <a:br>
              <a:rPr lang="en-US" dirty="0"/>
            </a:br>
            <a:r>
              <a:rPr lang="en-US" dirty="0"/>
              <a:t>Mark </a:t>
            </a:r>
            <a:r>
              <a:rPr lang="en-US" dirty="0" err="1"/>
              <a:t>Norby</a:t>
            </a:r>
            <a:r>
              <a:rPr lang="en-US" dirty="0"/>
              <a:t>, CHP, </a:t>
            </a:r>
            <a:r>
              <a:rPr lang="en-US" dirty="0" smtClean="0"/>
              <a:t/>
            </a:r>
            <a:br>
              <a:rPr lang="en-US" dirty="0" smtClean="0"/>
            </a:br>
            <a:r>
              <a:rPr lang="en-US" dirty="0" smtClean="0"/>
              <a:t>&amp;</a:t>
            </a:r>
            <a:br>
              <a:rPr lang="en-US" dirty="0" smtClean="0"/>
            </a:br>
            <a:r>
              <a:rPr lang="en-US" dirty="0" smtClean="0"/>
              <a:t> </a:t>
            </a:r>
            <a:r>
              <a:rPr lang="en-US" dirty="0"/>
              <a:t>Cassidy Lach, </a:t>
            </a:r>
            <a:r>
              <a:rPr lang="en-US" dirty="0" smtClean="0"/>
              <a:t>MA, </a:t>
            </a:r>
            <a:r>
              <a:rPr lang="en-US" dirty="0"/>
              <a:t>LPC</a:t>
            </a:r>
          </a:p>
        </p:txBody>
      </p:sp>
    </p:spTree>
    <p:extLst>
      <p:ext uri="{BB962C8B-B14F-4D97-AF65-F5344CB8AC3E}">
        <p14:creationId xmlns:p14="http://schemas.microsoft.com/office/powerpoint/2010/main" val="230794097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dirty="0"/>
          </a:p>
        </p:txBody>
      </p:sp>
      <p:sp>
        <p:nvSpPr>
          <p:cNvPr id="3" name="Content Placeholder 2"/>
          <p:cNvSpPr>
            <a:spLocks noGrp="1"/>
          </p:cNvSpPr>
          <p:nvPr>
            <p:ph idx="1"/>
          </p:nvPr>
        </p:nvSpPr>
        <p:spPr/>
        <p:txBody>
          <a:bodyPr/>
          <a:lstStyle/>
          <a:p>
            <a:pPr marL="0" indent="0" algn="ctr">
              <a:buNone/>
            </a:pPr>
            <a:endParaRPr lang="en-US" sz="4500" b="1" dirty="0"/>
          </a:p>
          <a:p>
            <a:pPr marL="0" indent="0" algn="ctr">
              <a:buNone/>
            </a:pPr>
            <a:r>
              <a:rPr lang="en-US" sz="4500" b="1" dirty="0"/>
              <a:t>“First, Do No Harm.”  </a:t>
            </a:r>
          </a:p>
          <a:p>
            <a:pPr marL="0" indent="0">
              <a:buNone/>
            </a:pPr>
            <a:endParaRPr lang="en-US" dirty="0"/>
          </a:p>
          <a:p>
            <a:pPr marL="0" indent="0">
              <a:buNone/>
            </a:pPr>
            <a:r>
              <a:rPr lang="en-US" dirty="0" err="1" smtClean="0"/>
              <a:t>Auguste</a:t>
            </a:r>
            <a:r>
              <a:rPr lang="en-US" dirty="0" smtClean="0"/>
              <a:t> </a:t>
            </a:r>
            <a:r>
              <a:rPr lang="en-US" dirty="0"/>
              <a:t>François </a:t>
            </a:r>
            <a:r>
              <a:rPr lang="en-US" dirty="0" err="1"/>
              <a:t>Chomel</a:t>
            </a:r>
            <a:r>
              <a:rPr lang="en-US" dirty="0"/>
              <a:t> (1788–1858) Parisian pathologist and clinician </a:t>
            </a:r>
          </a:p>
        </p:txBody>
      </p:sp>
    </p:spTree>
    <p:extLst>
      <p:ext uri="{BB962C8B-B14F-4D97-AF65-F5344CB8AC3E}">
        <p14:creationId xmlns:p14="http://schemas.microsoft.com/office/powerpoint/2010/main" val="150921774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Why do we care</a:t>
            </a:r>
            <a:endParaRPr lang="en-US" dirty="0"/>
          </a:p>
        </p:txBody>
      </p:sp>
      <p:sp>
        <p:nvSpPr>
          <p:cNvPr id="3" name="Content Placeholder 2"/>
          <p:cNvSpPr>
            <a:spLocks noGrp="1"/>
          </p:cNvSpPr>
          <p:nvPr>
            <p:ph idx="1"/>
          </p:nvPr>
        </p:nvSpPr>
        <p:spPr/>
        <p:txBody>
          <a:bodyPr>
            <a:normAutofit/>
          </a:bodyPr>
          <a:lstStyle/>
          <a:p>
            <a:r>
              <a:rPr lang="en-US" dirty="0" smtClean="0"/>
              <a:t>Possible Negative Consequences of mental health breach to the patient</a:t>
            </a:r>
            <a:endParaRPr lang="en-US" dirty="0"/>
          </a:p>
        </p:txBody>
      </p:sp>
    </p:spTree>
    <p:extLst>
      <p:ext uri="{BB962C8B-B14F-4D97-AF65-F5344CB8AC3E}">
        <p14:creationId xmlns:p14="http://schemas.microsoft.com/office/powerpoint/2010/main" val="2468259313"/>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lstStyle/>
          <a:p>
            <a:pPr marL="0" indent="0">
              <a:buNone/>
            </a:pPr>
            <a:r>
              <a:rPr lang="en-US" dirty="0" smtClean="0"/>
              <a:t>HIPAA </a:t>
            </a:r>
            <a:r>
              <a:rPr lang="en-US" dirty="0"/>
              <a:t>red tape should never stand in the way of disclosures that are necessary for the welfare of the patient or the general public’s health and safety.</a:t>
            </a:r>
          </a:p>
        </p:txBody>
      </p:sp>
    </p:spTree>
    <p:extLst>
      <p:ext uri="{BB962C8B-B14F-4D97-AF65-F5344CB8AC3E}">
        <p14:creationId xmlns:p14="http://schemas.microsoft.com/office/powerpoint/2010/main" val="186201932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Exceptions to HIPAA</a:t>
            </a:r>
            <a:endParaRPr lang="en-US" dirty="0"/>
          </a:p>
        </p:txBody>
      </p:sp>
      <p:sp>
        <p:nvSpPr>
          <p:cNvPr id="3" name="Content Placeholder 2"/>
          <p:cNvSpPr>
            <a:spLocks noGrp="1"/>
          </p:cNvSpPr>
          <p:nvPr>
            <p:ph idx="1"/>
          </p:nvPr>
        </p:nvSpPr>
        <p:spPr/>
        <p:txBody>
          <a:bodyPr>
            <a:normAutofit lnSpcReduction="10000"/>
          </a:bodyPr>
          <a:lstStyle/>
          <a:p>
            <a:r>
              <a:rPr lang="en-US" dirty="0"/>
              <a:t>The Privacy Rule permits a health care provider to disclose necessary information about a patient to law enforcement, family members of the patient, or other persons, when the provider believes the patient presents a serious and imminent threat to self or others.</a:t>
            </a:r>
          </a:p>
        </p:txBody>
      </p:sp>
    </p:spTree>
    <p:extLst>
      <p:ext uri="{BB962C8B-B14F-4D97-AF65-F5344CB8AC3E}">
        <p14:creationId xmlns:p14="http://schemas.microsoft.com/office/powerpoint/2010/main" val="135042899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Exceptions, Cont.</a:t>
            </a:r>
            <a:endParaRPr lang="en-US" dirty="0"/>
          </a:p>
        </p:txBody>
      </p:sp>
      <p:sp>
        <p:nvSpPr>
          <p:cNvPr id="3" name="Content Placeholder 2"/>
          <p:cNvSpPr>
            <a:spLocks noGrp="1"/>
          </p:cNvSpPr>
          <p:nvPr>
            <p:ph idx="1"/>
          </p:nvPr>
        </p:nvSpPr>
        <p:spPr/>
        <p:txBody>
          <a:bodyPr>
            <a:normAutofit fontScale="92500" lnSpcReduction="20000"/>
          </a:bodyPr>
          <a:lstStyle/>
          <a:p>
            <a:r>
              <a:rPr lang="en-US" dirty="0"/>
              <a:t>The Privacy Rule permits a HIPAA covered entity, such as a hospital, to disclose certain protected health information, including the date and time of admission and discharge, in response to a law enforcement official’s request, for the purpose of locating or identifying a suspect, fugitive, material witness, or missing person.  See 45 CFR § 164.512(f)(2). </a:t>
            </a:r>
            <a:endParaRPr lang="en-US" dirty="0" smtClean="0"/>
          </a:p>
          <a:p>
            <a:r>
              <a:rPr lang="en-US" sz="900" dirty="0"/>
              <a:t>http://www.hhs.gov/ocr/privacy/hipaa/understanding/special/mhguidance.html</a:t>
            </a:r>
          </a:p>
        </p:txBody>
      </p:sp>
    </p:spTree>
    <p:extLst>
      <p:ext uri="{BB962C8B-B14F-4D97-AF65-F5344CB8AC3E}">
        <p14:creationId xmlns:p14="http://schemas.microsoft.com/office/powerpoint/2010/main" val="127654997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Exceptions, cont.</a:t>
            </a:r>
            <a:endParaRPr lang="en-US" dirty="0"/>
          </a:p>
        </p:txBody>
      </p:sp>
      <p:sp>
        <p:nvSpPr>
          <p:cNvPr id="3" name="Content Placeholder 2"/>
          <p:cNvSpPr>
            <a:spLocks noGrp="1"/>
          </p:cNvSpPr>
          <p:nvPr>
            <p:ph idx="1"/>
          </p:nvPr>
        </p:nvSpPr>
        <p:spPr/>
        <p:txBody>
          <a:bodyPr>
            <a:normAutofit fontScale="92500"/>
          </a:bodyPr>
          <a:lstStyle/>
          <a:p>
            <a:r>
              <a:rPr lang="en-US" dirty="0"/>
              <a:t>Where a patient is not present or is incapacitated, a health care provider may share the patient’s information with family, friends, or others involved in the patient’s care or payment for care, as long as the health care provider determines, based on professional judgment, that doing so is in the best interests of the patient.</a:t>
            </a:r>
          </a:p>
        </p:txBody>
      </p:sp>
    </p:spTree>
    <p:extLst>
      <p:ext uri="{BB962C8B-B14F-4D97-AF65-F5344CB8AC3E}">
        <p14:creationId xmlns:p14="http://schemas.microsoft.com/office/powerpoint/2010/main" val="329913707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Healthcare Under Attack</a:t>
            </a:r>
          </a:p>
        </p:txBody>
      </p:sp>
      <p:sp>
        <p:nvSpPr>
          <p:cNvPr id="3" name="Content Placeholder 2"/>
          <p:cNvSpPr>
            <a:spLocks noGrp="1"/>
          </p:cNvSpPr>
          <p:nvPr>
            <p:ph idx="1"/>
          </p:nvPr>
        </p:nvSpPr>
        <p:spPr/>
        <p:txBody>
          <a:bodyPr>
            <a:normAutofit fontScale="70000" lnSpcReduction="20000"/>
          </a:bodyPr>
          <a:lstStyle/>
          <a:p>
            <a:pPr marL="0" indent="0">
              <a:buNone/>
            </a:pPr>
            <a:r>
              <a:rPr lang="en-US" dirty="0"/>
              <a:t>“Now healthcare is a considered a top target. The speed of these attacks and the volume with which they're occurring is increasing significantly. It just requires a much more robust response across the U.S. government and private sector.” </a:t>
            </a:r>
            <a:endParaRPr lang="en-US" dirty="0" smtClean="0"/>
          </a:p>
          <a:p>
            <a:pPr marL="0" indent="0">
              <a:buNone/>
            </a:pPr>
            <a:r>
              <a:rPr lang="en-US" dirty="0" smtClean="0"/>
              <a:t>Major </a:t>
            </a:r>
            <a:r>
              <a:rPr lang="en-US" dirty="0"/>
              <a:t>intrusions into healthcare providers' computer systems now are happening at the pace of two or three a day.” -- </a:t>
            </a:r>
            <a:r>
              <a:rPr lang="en-US" dirty="0">
                <a:solidFill>
                  <a:srgbClr val="C00000"/>
                </a:solidFill>
              </a:rPr>
              <a:t>Jim Trainor, deputy assistant director, FBI Cyber Division April, </a:t>
            </a:r>
            <a:r>
              <a:rPr lang="en-US" dirty="0" smtClean="0">
                <a:solidFill>
                  <a:srgbClr val="C00000"/>
                </a:solidFill>
              </a:rPr>
              <a:t>2015</a:t>
            </a:r>
          </a:p>
          <a:p>
            <a:pPr marL="0" indent="0">
              <a:buNone/>
            </a:pPr>
            <a:r>
              <a:rPr lang="en-US" dirty="0" smtClean="0"/>
              <a:t> </a:t>
            </a:r>
            <a:r>
              <a:rPr lang="en-US" dirty="0">
                <a:solidFill>
                  <a:schemeClr val="tx2">
                    <a:lumMod val="75000"/>
                  </a:schemeClr>
                </a:solidFill>
              </a:rPr>
              <a:t>http://searchhealthit.techtarget.com/news/4500246657/Federal-authorities-on-to-healthcare-cybercrime</a:t>
            </a:r>
          </a:p>
        </p:txBody>
      </p:sp>
    </p:spTree>
    <p:extLst>
      <p:ext uri="{BB962C8B-B14F-4D97-AF65-F5344CB8AC3E}">
        <p14:creationId xmlns:p14="http://schemas.microsoft.com/office/powerpoint/2010/main" val="317238804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lide Number Placeholder 4"/>
          <p:cNvSpPr>
            <a:spLocks noGrp="1"/>
          </p:cNvSpPr>
          <p:nvPr>
            <p:ph type="sldNum" sz="quarter" idx="12"/>
          </p:nvPr>
        </p:nvSpPr>
        <p:spPr/>
        <p:txBody>
          <a:bodyPr/>
          <a:lstStyle/>
          <a:p>
            <a:fld id="{C8A048F7-2B54-41BB-A808-AFED3A2FFA99}" type="slidenum">
              <a:rPr lang="en-US" smtClean="0">
                <a:solidFill>
                  <a:prstClr val="black">
                    <a:tint val="75000"/>
                  </a:prstClr>
                </a:solidFill>
              </a:rPr>
              <a:pPr/>
              <a:t>9</a:t>
            </a:fld>
            <a:endParaRPr lang="en-US">
              <a:solidFill>
                <a:prstClr val="black">
                  <a:tint val="75000"/>
                </a:prstClr>
              </a:solidFill>
            </a:endParaRPr>
          </a:p>
        </p:txBody>
      </p:sp>
      <p:pic>
        <p:nvPicPr>
          <p:cNvPr id="4" name="Picture 3" descr="C:\Users\mnorby\Desktop\WCARTC logos\HIT and Training Services Logo.jpg"/>
          <p:cNvPicPr/>
          <p:nvPr/>
        </p:nvPicPr>
        <p:blipFill>
          <a:blip r:embed="rId2" cstate="print"/>
          <a:srcRect/>
          <a:stretch>
            <a:fillRect/>
          </a:stretch>
        </p:blipFill>
        <p:spPr bwMode="auto">
          <a:xfrm>
            <a:off x="6400801"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fontScale="77500" lnSpcReduction="20000"/>
          </a:bodyPr>
          <a:lstStyle/>
          <a:p>
            <a:r>
              <a:rPr lang="en-US" dirty="0" smtClean="0"/>
              <a:t>OCR Director Jocelyn Samuels indicated that OCR will continue to focus on “high impact” breaches that demonstrate systemic deficiencies to send a message to organizations that fail to conduct risk analysis, ignore known threats or have insufficient workforce training. That’s a warning that the practice of imposing large fines and resolution agreements on organizations OCR believes have disregarded HIPAA rules will continue.</a:t>
            </a:r>
          </a:p>
          <a:p>
            <a:pPr marL="0" indent="0">
              <a:buNone/>
            </a:pPr>
            <a:r>
              <a:rPr lang="en-US" b="1" i="1" dirty="0" smtClean="0"/>
              <a:t>Health Data Management magazine (Feb. 2015)</a:t>
            </a:r>
            <a:endParaRPr lang="en-US" b="1" i="1" dirty="0"/>
          </a:p>
        </p:txBody>
      </p:sp>
    </p:spTree>
    <p:extLst>
      <p:ext uri="{BB962C8B-B14F-4D97-AF65-F5344CB8AC3E}">
        <p14:creationId xmlns:p14="http://schemas.microsoft.com/office/powerpoint/2010/main" val="1444993766"/>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Title 1"/>
          <p:cNvSpPr>
            <a:spLocks noGrp="1"/>
          </p:cNvSpPr>
          <p:nvPr>
            <p:ph type="title"/>
          </p:nvPr>
        </p:nvSpPr>
        <p:spPr/>
        <p:txBody>
          <a:bodyPr/>
          <a:lstStyle/>
          <a:p>
            <a:r>
              <a:rPr lang="en-US" altLang="en-US" b="1" smtClean="0"/>
              <a:t>Examples of Privacy Breaches </a:t>
            </a:r>
            <a:endParaRPr lang="en-US" altLang="en-US" smtClean="0"/>
          </a:p>
        </p:txBody>
      </p:sp>
      <p:sp>
        <p:nvSpPr>
          <p:cNvPr id="3" name="Content Placeholder 2"/>
          <p:cNvSpPr>
            <a:spLocks noGrp="1"/>
          </p:cNvSpPr>
          <p:nvPr>
            <p:ph idx="1"/>
          </p:nvPr>
        </p:nvSpPr>
        <p:spPr/>
        <p:txBody>
          <a:bodyPr rtlCol="0">
            <a:normAutofit fontScale="62500" lnSpcReduction="20000"/>
          </a:bodyPr>
          <a:lstStyle/>
          <a:p>
            <a:pPr>
              <a:buNone/>
              <a:defRPr/>
            </a:pPr>
            <a:endParaRPr lang="en-US" dirty="0" smtClean="0"/>
          </a:p>
          <a:p>
            <a:pPr>
              <a:defRPr/>
            </a:pPr>
            <a:r>
              <a:rPr lang="en-US" dirty="0" smtClean="0"/>
              <a:t>Talking in public areas, talking too loudly, talking to the wrong person</a:t>
            </a:r>
          </a:p>
          <a:p>
            <a:pPr>
              <a:defRPr/>
            </a:pPr>
            <a:r>
              <a:rPr lang="en-US" dirty="0" smtClean="0"/>
              <a:t>Lost/stolen or improperly disposed of paper, mail, films, notebooks</a:t>
            </a:r>
          </a:p>
          <a:p>
            <a:pPr>
              <a:defRPr/>
            </a:pPr>
            <a:r>
              <a:rPr lang="en-US" dirty="0" smtClean="0"/>
              <a:t>Lost/stolen laptops, tablets, smart phones, media devices (video and audio recordings)</a:t>
            </a:r>
          </a:p>
          <a:p>
            <a:pPr>
              <a:defRPr/>
            </a:pPr>
            <a:r>
              <a:rPr lang="en-US" dirty="0" smtClean="0"/>
              <a:t>Lost/stolen tapes, disks, CDs, flash drives, memory drives, SD cards </a:t>
            </a:r>
          </a:p>
          <a:p>
            <a:pPr>
              <a:defRPr/>
            </a:pPr>
            <a:r>
              <a:rPr lang="en-US" dirty="0" smtClean="0"/>
              <a:t>Hacking of unprotected computer systems</a:t>
            </a:r>
          </a:p>
          <a:p>
            <a:pPr>
              <a:defRPr/>
            </a:pPr>
            <a:r>
              <a:rPr lang="en-US" dirty="0" smtClean="0"/>
              <a:t>Snail mail, email or faxes sent to the wrong address, wrong person, or wrong number</a:t>
            </a:r>
          </a:p>
          <a:p>
            <a:pPr>
              <a:defRPr/>
            </a:pPr>
            <a:r>
              <a:rPr lang="en-US" dirty="0" smtClean="0"/>
              <a:t>User not logging off of computer systems, allowing others to access their computer or system</a:t>
            </a:r>
          </a:p>
          <a:p>
            <a:pPr>
              <a:defRPr/>
            </a:pPr>
            <a:endParaRPr lang="en-US" dirty="0"/>
          </a:p>
        </p:txBody>
      </p:sp>
    </p:spTree>
    <p:extLst>
      <p:ext uri="{BB962C8B-B14F-4D97-AF65-F5344CB8AC3E}">
        <p14:creationId xmlns:p14="http://schemas.microsoft.com/office/powerpoint/2010/main" val="1042388728"/>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61950"/>
            <a:ext cx="8229600" cy="4343400"/>
          </a:xfrm>
        </p:spPr>
        <p:txBody>
          <a:bodyPr>
            <a:normAutofit/>
          </a:bodyPr>
          <a:lstStyle/>
          <a:p>
            <a:pPr marL="0" indent="0" algn="ctr">
              <a:buNone/>
            </a:pPr>
            <a:r>
              <a:rPr lang="en-US" b="1" dirty="0"/>
              <a:t>Violations Due to Willful Neglect </a:t>
            </a:r>
            <a:endParaRPr lang="en-US" dirty="0"/>
          </a:p>
          <a:p>
            <a:r>
              <a:rPr lang="en-US" dirty="0"/>
              <a:t>Violations resulting from willful neglect, defined to mean </a:t>
            </a:r>
            <a:r>
              <a:rPr lang="en-US" dirty="0">
                <a:solidFill>
                  <a:srgbClr val="C00000"/>
                </a:solidFill>
              </a:rPr>
              <a:t>the conscious, intentional failure or reckless indifference to the obligation to comply with the regulations</a:t>
            </a:r>
            <a:r>
              <a:rPr lang="en-US" dirty="0"/>
              <a:t>, will trigger the highest levels of penalties. </a:t>
            </a:r>
            <a:r>
              <a:rPr lang="en-US" dirty="0" smtClean="0"/>
              <a:t>Penalties </a:t>
            </a:r>
            <a:r>
              <a:rPr lang="en-US" dirty="0"/>
              <a:t>arising from willful neglect cannot be waived. </a:t>
            </a:r>
          </a:p>
          <a:p>
            <a:endParaRPr lang="en-US" dirty="0"/>
          </a:p>
        </p:txBody>
      </p:sp>
      <p:pic>
        <p:nvPicPr>
          <p:cNvPr id="4" name="Picture 3" descr="C:\Users\mnorby\Desktop\WCARTC logos\HIT and Training Services Logo.jpg"/>
          <p:cNvPicPr/>
          <p:nvPr/>
        </p:nvPicPr>
        <p:blipFill>
          <a:blip r:embed="rId2" cstate="print"/>
          <a:srcRect/>
          <a:stretch>
            <a:fillRect/>
          </a:stretch>
        </p:blipFill>
        <p:spPr bwMode="auto">
          <a:xfrm>
            <a:off x="6400801" y="4171950"/>
            <a:ext cx="2530475" cy="786130"/>
          </a:xfrm>
          <a:prstGeom prst="rect">
            <a:avLst/>
          </a:prstGeom>
          <a:noFill/>
          <a:ln w="9525">
            <a:noFill/>
            <a:miter lim="800000"/>
            <a:headEnd/>
            <a:tailEnd/>
          </a:ln>
        </p:spPr>
      </p:pic>
    </p:spTree>
    <p:extLst>
      <p:ext uri="{BB962C8B-B14F-4D97-AF65-F5344CB8AC3E}">
        <p14:creationId xmlns:p14="http://schemas.microsoft.com/office/powerpoint/2010/main" val="4085799878"/>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1"/>
            <p:extLst/>
          </p:nvPr>
        </p:nvGraphicFramePr>
        <p:xfrm>
          <a:off x="381000" y="1123950"/>
          <a:ext cx="8458200" cy="2895600"/>
        </p:xfrm>
        <a:graphic>
          <a:graphicData uri="http://schemas.openxmlformats.org/drawingml/2006/table">
            <a:tbl>
              <a:tblPr firstRow="1" firstCol="1" bandRow="1">
                <a:tableStyleId>{5C22544A-7EE6-4342-B048-85BDC9FD1C3A}</a:tableStyleId>
              </a:tblPr>
              <a:tblGrid>
                <a:gridCol w="2905585"/>
                <a:gridCol w="1672913"/>
                <a:gridCol w="2013923"/>
                <a:gridCol w="1865779"/>
              </a:tblGrid>
              <a:tr h="459523">
                <a:tc>
                  <a:txBody>
                    <a:bodyPr/>
                    <a:lstStyle/>
                    <a:p>
                      <a:pPr marL="0" marR="0" algn="ctr">
                        <a:lnSpc>
                          <a:spcPts val="1125"/>
                        </a:lnSpc>
                        <a:spcBef>
                          <a:spcPts val="0"/>
                        </a:spcBef>
                        <a:spcAft>
                          <a:spcPts val="0"/>
                        </a:spcAft>
                      </a:pPr>
                      <a:r>
                        <a:rPr lang="en-US" sz="1400" dirty="0">
                          <a:effectLst/>
                        </a:rPr>
                        <a:t>Violation Category</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dirty="0">
                          <a:effectLst/>
                        </a:rPr>
                        <a:t>Penalty Per violation</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dirty="0">
                          <a:effectLst/>
                        </a:rPr>
                        <a:t>Annual Cap on penalty for all identical violations</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dirty="0">
                          <a:effectLst/>
                        </a:rPr>
                        <a:t>Can penalty be waived by OCR?</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r>
              <a:tr h="546410">
                <a:tc>
                  <a:txBody>
                    <a:bodyPr/>
                    <a:lstStyle/>
                    <a:p>
                      <a:pPr marL="0" marR="0" algn="ctr">
                        <a:lnSpc>
                          <a:spcPts val="1125"/>
                        </a:lnSpc>
                        <a:spcBef>
                          <a:spcPts val="0"/>
                        </a:spcBef>
                        <a:spcAft>
                          <a:spcPts val="0"/>
                        </a:spcAft>
                      </a:pPr>
                      <a:r>
                        <a:rPr lang="en-US" sz="1400" dirty="0">
                          <a:effectLst/>
                        </a:rPr>
                        <a:t>Did Not Know </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dirty="0">
                          <a:effectLst/>
                        </a:rPr>
                        <a:t>$100-50,000</a:t>
                      </a:r>
                      <a:endParaRPr lang="en-US" sz="1400" b="1"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dirty="0">
                          <a:effectLst/>
                        </a:rPr>
                        <a:t>$1.5 million</a:t>
                      </a:r>
                      <a:endParaRPr lang="en-US" sz="1400" b="1"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a:effectLst/>
                        </a:rPr>
                        <a:t> Yes</a:t>
                      </a:r>
                      <a:endParaRPr lang="en-US" sz="1400" b="1">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r>
              <a:tr h="546410">
                <a:tc>
                  <a:txBody>
                    <a:bodyPr/>
                    <a:lstStyle/>
                    <a:p>
                      <a:pPr marL="0" marR="0" algn="ctr">
                        <a:lnSpc>
                          <a:spcPts val="1125"/>
                        </a:lnSpc>
                        <a:spcBef>
                          <a:spcPts val="0"/>
                        </a:spcBef>
                        <a:spcAft>
                          <a:spcPts val="0"/>
                        </a:spcAft>
                      </a:pPr>
                      <a:r>
                        <a:rPr lang="en-US" sz="1400" dirty="0">
                          <a:effectLst/>
                        </a:rPr>
                        <a:t>Reasonable Cause</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a:effectLst/>
                        </a:rPr>
                        <a:t>$1,000-50,000</a:t>
                      </a:r>
                      <a:endParaRPr lang="en-US" sz="1400" b="1">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dirty="0">
                          <a:effectLst/>
                        </a:rPr>
                        <a:t>$1.5 million</a:t>
                      </a:r>
                      <a:endParaRPr lang="en-US" sz="1400" b="1"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dirty="0">
                          <a:effectLst/>
                        </a:rPr>
                        <a:t> Yes</a:t>
                      </a:r>
                      <a:endParaRPr lang="en-US" sz="1400" b="1"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r>
              <a:tr h="796847">
                <a:tc>
                  <a:txBody>
                    <a:bodyPr/>
                    <a:lstStyle/>
                    <a:p>
                      <a:pPr marL="0" marR="0" algn="ctr">
                        <a:lnSpc>
                          <a:spcPts val="1125"/>
                        </a:lnSpc>
                        <a:spcBef>
                          <a:spcPts val="0"/>
                        </a:spcBef>
                        <a:spcAft>
                          <a:spcPts val="0"/>
                        </a:spcAft>
                      </a:pPr>
                      <a:r>
                        <a:rPr lang="en-US" sz="1400" dirty="0">
                          <a:effectLst/>
                        </a:rPr>
                        <a:t>Willful Neglect, Promptly Corrected</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a:effectLst/>
                        </a:rPr>
                        <a:t>$10,000-50,000</a:t>
                      </a:r>
                      <a:endParaRPr lang="en-US" sz="1400" b="1">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a:effectLst/>
                        </a:rPr>
                        <a:t>$1.5 million</a:t>
                      </a:r>
                      <a:endParaRPr lang="en-US" sz="1400" b="1">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dirty="0">
                          <a:effectLst/>
                        </a:rPr>
                        <a:t> No</a:t>
                      </a:r>
                      <a:endParaRPr lang="en-US" sz="1400" b="1"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r>
              <a:tr h="546410">
                <a:tc>
                  <a:txBody>
                    <a:bodyPr/>
                    <a:lstStyle/>
                    <a:p>
                      <a:pPr marL="0" marR="0" algn="ctr">
                        <a:lnSpc>
                          <a:spcPts val="1125"/>
                        </a:lnSpc>
                        <a:spcBef>
                          <a:spcPts val="0"/>
                        </a:spcBef>
                        <a:spcAft>
                          <a:spcPts val="0"/>
                        </a:spcAft>
                      </a:pPr>
                      <a:r>
                        <a:rPr lang="en-US" sz="1400" dirty="0">
                          <a:effectLst/>
                        </a:rPr>
                        <a:t>Willful Neglect, Not Corrected</a:t>
                      </a:r>
                      <a:endParaRPr lang="en-US" sz="1400"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a:effectLst/>
                        </a:rPr>
                        <a:t>$50,000</a:t>
                      </a:r>
                      <a:endParaRPr lang="en-US" sz="1400" b="1">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a:effectLst/>
                        </a:rPr>
                        <a:t>$1.5 million</a:t>
                      </a:r>
                      <a:endParaRPr lang="en-US" sz="1400" b="1">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c>
                  <a:txBody>
                    <a:bodyPr/>
                    <a:lstStyle/>
                    <a:p>
                      <a:pPr marL="0" marR="0" algn="ctr">
                        <a:lnSpc>
                          <a:spcPts val="1125"/>
                        </a:lnSpc>
                        <a:spcBef>
                          <a:spcPts val="0"/>
                        </a:spcBef>
                        <a:spcAft>
                          <a:spcPts val="0"/>
                        </a:spcAft>
                      </a:pPr>
                      <a:r>
                        <a:rPr lang="en-US" sz="1400" b="1" dirty="0">
                          <a:effectLst/>
                        </a:rPr>
                        <a:t> No</a:t>
                      </a:r>
                      <a:endParaRPr lang="en-US" sz="1400" b="1" dirty="0">
                        <a:effectLst/>
                        <a:latin typeface="Calibri" panose="020F0502020204030204" pitchFamily="34" charset="0"/>
                        <a:ea typeface="Calibri" panose="020F0502020204030204" pitchFamily="34" charset="0"/>
                        <a:cs typeface="Times New Roman" panose="02020603050405020304" pitchFamily="18" charset="0"/>
                      </a:endParaRPr>
                    </a:p>
                  </a:txBody>
                  <a:tcPr marL="0" marR="0" marT="0" marB="0" anchor="ctr"/>
                </a:tc>
              </a:tr>
            </a:tbl>
          </a:graphicData>
        </a:graphic>
      </p:graphicFrame>
    </p:spTree>
    <p:extLst>
      <p:ext uri="{BB962C8B-B14F-4D97-AF65-F5344CB8AC3E}">
        <p14:creationId xmlns:p14="http://schemas.microsoft.com/office/powerpoint/2010/main" val="3059146842"/>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533400" y="361950"/>
            <a:ext cx="8229600" cy="4495800"/>
          </a:xfrm>
        </p:spPr>
        <p:txBody>
          <a:bodyPr>
            <a:normAutofit fontScale="85000" lnSpcReduction="20000"/>
          </a:bodyPr>
          <a:lstStyle/>
          <a:p>
            <a:r>
              <a:rPr lang="en-US" sz="2200" dirty="0"/>
              <a:t>Copier hard drives ~ $1.2M</a:t>
            </a:r>
          </a:p>
          <a:p>
            <a:r>
              <a:rPr lang="en-US" sz="2200" dirty="0"/>
              <a:t>PHI accessible over internet ~ $1.7M</a:t>
            </a:r>
          </a:p>
          <a:p>
            <a:r>
              <a:rPr lang="en-US" sz="2200" dirty="0"/>
              <a:t>Senior leaders leak PHI to press ~ $275k</a:t>
            </a:r>
          </a:p>
          <a:p>
            <a:r>
              <a:rPr lang="en-US" sz="2200" dirty="0"/>
              <a:t>Firewall protection disabled for 10 months ~ $400k</a:t>
            </a:r>
          </a:p>
          <a:p>
            <a:r>
              <a:rPr lang="en-US" sz="2200" dirty="0"/>
              <a:t>Unencrypted stolen laptop with PHI of 441 patients ~ $50k</a:t>
            </a:r>
          </a:p>
          <a:p>
            <a:r>
              <a:rPr lang="en-US" sz="2200" dirty="0"/>
              <a:t>Unencrypted stolen laptop with PHI of 3,621 patients ~ $1.5M</a:t>
            </a:r>
          </a:p>
          <a:p>
            <a:r>
              <a:rPr lang="en-US" sz="2200" dirty="0"/>
              <a:t>Stolen USB hard drive ~ $1.7M</a:t>
            </a:r>
          </a:p>
          <a:p>
            <a:r>
              <a:rPr lang="en-US" sz="2200" dirty="0"/>
              <a:t>Appointment calendar on the internet ~ $100k</a:t>
            </a:r>
          </a:p>
          <a:p>
            <a:r>
              <a:rPr lang="en-US" sz="2200" dirty="0"/>
              <a:t>57 unencrypted hard drives stolen ~ $1.5M</a:t>
            </a:r>
          </a:p>
          <a:p>
            <a:r>
              <a:rPr lang="en-US" sz="2200" dirty="0"/>
              <a:t>Staff looking at celebrity records ~ $865k</a:t>
            </a:r>
          </a:p>
          <a:p>
            <a:r>
              <a:rPr lang="en-US" sz="2200" dirty="0"/>
              <a:t>Lost paper documents ~ $1M</a:t>
            </a:r>
          </a:p>
          <a:p>
            <a:r>
              <a:rPr lang="en-US" sz="2200" dirty="0"/>
              <a:t>Failure to provide copies of medical records to patients ~ $4.3M</a:t>
            </a:r>
          </a:p>
          <a:p>
            <a:r>
              <a:rPr lang="en-US" sz="2200" dirty="0"/>
              <a:t>Illegal use of PHI for marketing ~ $35k</a:t>
            </a:r>
          </a:p>
          <a:p>
            <a:r>
              <a:rPr lang="en-US" sz="2200" dirty="0"/>
              <a:t>Inappropriate disposal of pill bottles ~ $1M and $2.25M</a:t>
            </a:r>
          </a:p>
          <a:p>
            <a:r>
              <a:rPr lang="en-US" sz="2200" dirty="0"/>
              <a:t>Loss of unencrypted backup media and laptops ~ $100k</a:t>
            </a:r>
          </a:p>
          <a:p>
            <a:endParaRPr lang="en-US" sz="2400" dirty="0"/>
          </a:p>
          <a:p>
            <a:endParaRPr lang="en-US" sz="2400" dirty="0"/>
          </a:p>
          <a:p>
            <a:endParaRPr lang="en-US" dirty="0"/>
          </a:p>
        </p:txBody>
      </p:sp>
      <p:sp>
        <p:nvSpPr>
          <p:cNvPr id="5" name="Slide Number Placeholder 4"/>
          <p:cNvSpPr>
            <a:spLocks noGrp="1"/>
          </p:cNvSpPr>
          <p:nvPr>
            <p:ph type="sldNum" sz="quarter" idx="12"/>
          </p:nvPr>
        </p:nvSpPr>
        <p:spPr/>
        <p:txBody>
          <a:bodyPr/>
          <a:lstStyle/>
          <a:p>
            <a:fld id="{C8A048F7-2B54-41BB-A808-AFED3A2FFA99}" type="slidenum">
              <a:rPr lang="en-US" smtClean="0"/>
              <a:pPr/>
              <a:t>13</a:t>
            </a:fld>
            <a:endParaRPr lang="en-US"/>
          </a:p>
        </p:txBody>
      </p:sp>
    </p:spTree>
    <p:extLst>
      <p:ext uri="{BB962C8B-B14F-4D97-AF65-F5344CB8AC3E}">
        <p14:creationId xmlns:p14="http://schemas.microsoft.com/office/powerpoint/2010/main" val="1128037491"/>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85000" lnSpcReduction="20000"/>
          </a:bodyPr>
          <a:lstStyle/>
          <a:p>
            <a:r>
              <a:rPr lang="en-US" sz="3000" dirty="0"/>
              <a:t>Inform all patients involved</a:t>
            </a:r>
          </a:p>
          <a:p>
            <a:r>
              <a:rPr lang="en-US" sz="3000" dirty="0"/>
              <a:t>Inform the Dept. of Health and Human Services</a:t>
            </a:r>
          </a:p>
          <a:p>
            <a:r>
              <a:rPr lang="en-US" sz="3000" dirty="0"/>
              <a:t>Implement corrections within 30 days</a:t>
            </a:r>
          </a:p>
          <a:p>
            <a:endParaRPr lang="en-US" sz="3000" dirty="0"/>
          </a:p>
          <a:p>
            <a:pPr>
              <a:buNone/>
            </a:pPr>
            <a:r>
              <a:rPr lang="en-US" sz="3000" dirty="0"/>
              <a:t>If more than 500 patients from one state are involved:</a:t>
            </a:r>
          </a:p>
          <a:p>
            <a:r>
              <a:rPr lang="en-US" sz="3000" dirty="0"/>
              <a:t>Conduct a media campaign</a:t>
            </a:r>
          </a:p>
          <a:p>
            <a:r>
              <a:rPr lang="en-US" sz="3000" dirty="0"/>
              <a:t>Have name added to the HHS website</a:t>
            </a:r>
          </a:p>
          <a:p>
            <a:r>
              <a:rPr lang="en-US" sz="3000" dirty="0"/>
              <a:t>Wait for the audits and the fines</a:t>
            </a:r>
          </a:p>
        </p:txBody>
      </p:sp>
      <p:sp>
        <p:nvSpPr>
          <p:cNvPr id="2" name="Title 1"/>
          <p:cNvSpPr>
            <a:spLocks noGrp="1"/>
          </p:cNvSpPr>
          <p:nvPr>
            <p:ph type="title"/>
          </p:nvPr>
        </p:nvSpPr>
        <p:spPr/>
        <p:txBody>
          <a:bodyPr/>
          <a:lstStyle/>
          <a:p>
            <a:pPr algn="ctr"/>
            <a:r>
              <a:rPr lang="en-US" dirty="0" smtClean="0"/>
              <a:t>If we have a breach…..</a:t>
            </a:r>
            <a:endParaRPr lang="en-US" dirty="0"/>
          </a:p>
        </p:txBody>
      </p:sp>
      <p:sp>
        <p:nvSpPr>
          <p:cNvPr id="5" name="Slide Number Placeholder 4"/>
          <p:cNvSpPr>
            <a:spLocks noGrp="1"/>
          </p:cNvSpPr>
          <p:nvPr>
            <p:ph type="sldNum" sz="quarter" idx="12"/>
          </p:nvPr>
        </p:nvSpPr>
        <p:spPr/>
        <p:txBody>
          <a:bodyPr/>
          <a:lstStyle/>
          <a:p>
            <a:fld id="{C8A048F7-2B54-41BB-A808-AFED3A2FFA99}" type="slidenum">
              <a:rPr lang="en-US" smtClean="0"/>
              <a:pPr/>
              <a:t>14</a:t>
            </a:fld>
            <a:endParaRPr lang="en-US"/>
          </a:p>
        </p:txBody>
      </p:sp>
      <p:pic>
        <p:nvPicPr>
          <p:cNvPr id="6" name="Picture 5" descr="C:\Users\mnorby\Desktop\WCARTC logos\HIT and Training Services Logo.jpg"/>
          <p:cNvPicPr/>
          <p:nvPr/>
        </p:nvPicPr>
        <p:blipFill>
          <a:blip r:embed="rId2" cstate="print"/>
          <a:srcRect/>
          <a:stretch>
            <a:fillRect/>
          </a:stretch>
        </p:blipFill>
        <p:spPr bwMode="auto">
          <a:xfrm>
            <a:off x="6400801" y="4171950"/>
            <a:ext cx="2530475" cy="786130"/>
          </a:xfrm>
          <a:prstGeom prst="rect">
            <a:avLst/>
          </a:prstGeom>
          <a:noFill/>
          <a:ln w="9525">
            <a:noFill/>
            <a:miter lim="800000"/>
            <a:headEnd/>
            <a:tailEnd/>
          </a:ln>
        </p:spPr>
      </p:pic>
    </p:spTree>
    <p:extLst>
      <p:ext uri="{BB962C8B-B14F-4D97-AF65-F5344CB8AC3E}">
        <p14:creationId xmlns:p14="http://schemas.microsoft.com/office/powerpoint/2010/main" val="3581026743"/>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p:cNvSpPr txBox="1"/>
          <p:nvPr/>
        </p:nvSpPr>
        <p:spPr>
          <a:xfrm>
            <a:off x="1371600" y="2816501"/>
            <a:ext cx="6096000" cy="461665"/>
          </a:xfrm>
          <a:prstGeom prst="rect">
            <a:avLst/>
          </a:prstGeom>
          <a:noFill/>
        </p:spPr>
        <p:txBody>
          <a:bodyPr wrap="square" rtlCol="0">
            <a:spAutoFit/>
          </a:bodyPr>
          <a:lstStyle/>
          <a:p>
            <a:pPr algn="ctr"/>
            <a:r>
              <a:rPr lang="en-US" sz="2400" b="1" smtClean="0">
                <a:latin typeface="Times New Roman" pitchFamily="18" charset="0"/>
                <a:cs typeface="Times New Roman" pitchFamily="18" charset="0"/>
              </a:rPr>
              <a:t>Building </a:t>
            </a:r>
            <a:r>
              <a:rPr lang="en-US" sz="2400" b="1" dirty="0" smtClean="0">
                <a:latin typeface="Times New Roman" pitchFamily="18" charset="0"/>
                <a:cs typeface="Times New Roman" pitchFamily="18" charset="0"/>
              </a:rPr>
              <a:t>Your HIPAA Compliance Program</a:t>
            </a:r>
          </a:p>
        </p:txBody>
      </p:sp>
      <p:sp>
        <p:nvSpPr>
          <p:cNvPr id="4" name="TextBox 3"/>
          <p:cNvSpPr txBox="1"/>
          <p:nvPr/>
        </p:nvSpPr>
        <p:spPr>
          <a:xfrm>
            <a:off x="2171700" y="2495550"/>
            <a:ext cx="4800600" cy="369332"/>
          </a:xfrm>
          <a:prstGeom prst="rect">
            <a:avLst/>
          </a:prstGeom>
          <a:noFill/>
        </p:spPr>
        <p:txBody>
          <a:bodyPr wrap="square" rtlCol="0">
            <a:spAutoFit/>
          </a:bodyPr>
          <a:lstStyle/>
          <a:p>
            <a:pPr algn="ctr"/>
            <a:r>
              <a:rPr lang="en-US" dirty="0" smtClean="0"/>
              <a:t> </a:t>
            </a:r>
            <a:endParaRPr lang="en-US" dirty="0"/>
          </a:p>
        </p:txBody>
      </p:sp>
      <p:pic>
        <p:nvPicPr>
          <p:cNvPr id="7" name="Picture 6" descr="C:\Users\mnorby\Desktop\WCARTC logos\HIT and Training Services Logo.jpg"/>
          <p:cNvPicPr/>
          <p:nvPr/>
        </p:nvPicPr>
        <p:blipFill>
          <a:blip r:embed="rId2" cstate="print"/>
          <a:srcRect/>
          <a:stretch>
            <a:fillRect/>
          </a:stretch>
        </p:blipFill>
        <p:spPr bwMode="auto">
          <a:xfrm>
            <a:off x="1485900" y="604939"/>
            <a:ext cx="5867400" cy="1893332"/>
          </a:xfrm>
          <a:prstGeom prst="rect">
            <a:avLst/>
          </a:prstGeom>
          <a:noFill/>
          <a:ln w="9525">
            <a:noFill/>
            <a:miter lim="800000"/>
            <a:headEnd/>
            <a:tailEnd/>
          </a:ln>
        </p:spPr>
      </p:pic>
      <p:sp>
        <p:nvSpPr>
          <p:cNvPr id="2" name="Rectangle 1"/>
          <p:cNvSpPr/>
          <p:nvPr/>
        </p:nvSpPr>
        <p:spPr>
          <a:xfrm>
            <a:off x="3953882" y="2387084"/>
            <a:ext cx="1236236" cy="369332"/>
          </a:xfrm>
          <a:prstGeom prst="rect">
            <a:avLst/>
          </a:prstGeom>
        </p:spPr>
        <p:txBody>
          <a:bodyPr wrap="none">
            <a:spAutoFit/>
          </a:bodyPr>
          <a:lstStyle/>
          <a:p>
            <a:r>
              <a:rPr lang="en-US" dirty="0">
                <a:solidFill>
                  <a:srgbClr val="000000"/>
                </a:solidFill>
                <a:latin typeface="Arial" panose="020B0604020202020204" pitchFamily="34" charset="0"/>
                <a:ea typeface="Times New Roman" panose="02020603050405020304" pitchFamily="18" charset="0"/>
              </a:rPr>
              <a:t>ubiquitous</a:t>
            </a:r>
            <a:endParaRPr lang="en-US"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 name="Content Placeholder 2"/>
          <p:cNvSpPr>
            <a:spLocks noGrp="1"/>
          </p:cNvSpPr>
          <p:nvPr>
            <p:ph idx="1"/>
          </p:nvPr>
        </p:nvSpPr>
        <p:spPr/>
        <p:txBody>
          <a:bodyPr>
            <a:normAutofit fontScale="77500" lnSpcReduction="20000"/>
          </a:bodyPr>
          <a:lstStyle/>
          <a:p>
            <a:endParaRPr lang="en-US" dirty="0" smtClean="0"/>
          </a:p>
          <a:p>
            <a:r>
              <a:rPr lang="en-US" dirty="0" smtClean="0"/>
              <a:t>15 Years of IT experience</a:t>
            </a:r>
          </a:p>
          <a:p>
            <a:r>
              <a:rPr lang="en-US" dirty="0" smtClean="0"/>
              <a:t>8 Years as the CIO of the Community Health Center of Central Wyoming and University of Wyoming Family Medicine Residency Program</a:t>
            </a:r>
          </a:p>
          <a:p>
            <a:r>
              <a:rPr lang="en-US" dirty="0" smtClean="0"/>
              <a:t>6 Years as a HIPAA Compliance Officer</a:t>
            </a:r>
          </a:p>
          <a:p>
            <a:r>
              <a:rPr lang="en-US" dirty="0" smtClean="0"/>
              <a:t>3 Years as a HIPAA Compliance Consultant</a:t>
            </a:r>
          </a:p>
          <a:p>
            <a:r>
              <a:rPr lang="en-US" dirty="0" smtClean="0"/>
              <a:t>Provided help to more than 100 hospitals and clinics throughout Wyoming and Montana</a:t>
            </a:r>
          </a:p>
        </p:txBody>
      </p:sp>
      <p:sp>
        <p:nvSpPr>
          <p:cNvPr id="2" name="Title 1"/>
          <p:cNvSpPr>
            <a:spLocks noGrp="1"/>
          </p:cNvSpPr>
          <p:nvPr>
            <p:ph type="title"/>
          </p:nvPr>
        </p:nvSpPr>
        <p:spPr>
          <a:xfrm>
            <a:off x="533400" y="514350"/>
            <a:ext cx="8229600" cy="857250"/>
          </a:xfrm>
        </p:spPr>
        <p:txBody>
          <a:bodyPr>
            <a:normAutofit fontScale="90000"/>
          </a:bodyPr>
          <a:lstStyle/>
          <a:p>
            <a:r>
              <a:rPr lang="en-US" dirty="0" smtClean="0"/>
              <a:t/>
            </a:r>
            <a:br>
              <a:rPr lang="en-US" dirty="0" smtClean="0"/>
            </a:br>
            <a:r>
              <a:rPr lang="en-US" dirty="0" smtClean="0"/>
              <a:t>Mark Norby, CHP</a:t>
            </a:r>
            <a:br>
              <a:rPr lang="en-US" dirty="0" smtClean="0"/>
            </a:br>
            <a:r>
              <a:rPr lang="en-US" dirty="0" smtClean="0"/>
              <a:t>WCA Regional Training Center</a:t>
            </a:r>
            <a:br>
              <a:rPr lang="en-US" dirty="0" smtClean="0"/>
            </a:br>
            <a:endParaRPr lang="en-US" dirty="0"/>
          </a:p>
        </p:txBody>
      </p:sp>
      <p:pic>
        <p:nvPicPr>
          <p:cNvPr id="4" name="Picture 3" descr="C:\Users\mnorby\Desktop\WCARTC logos\HIT and Training Services Logo.jpg"/>
          <p:cNvPicPr/>
          <p:nvPr/>
        </p:nvPicPr>
        <p:blipFill>
          <a:blip r:embed="rId3" cstate="print"/>
          <a:srcRect/>
          <a:stretch>
            <a:fillRect/>
          </a:stretch>
        </p:blipFill>
        <p:spPr bwMode="auto">
          <a:xfrm>
            <a:off x="6400800" y="4171950"/>
            <a:ext cx="2530475" cy="78613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257300"/>
            <a:ext cx="8229600" cy="2514600"/>
          </a:xfrm>
        </p:spPr>
        <p:txBody>
          <a:bodyPr>
            <a:normAutofit fontScale="85000" lnSpcReduction="10000"/>
          </a:bodyPr>
          <a:lstStyle/>
          <a:p>
            <a:r>
              <a:rPr lang="en-US" dirty="0" smtClean="0"/>
              <a:t>The presenter is not an attorney and does not give legal advice </a:t>
            </a:r>
          </a:p>
          <a:p>
            <a:r>
              <a:rPr lang="en-US" dirty="0" smtClean="0"/>
              <a:t>There are many different interpretations of HIPAA regulations</a:t>
            </a:r>
          </a:p>
          <a:p>
            <a:r>
              <a:rPr lang="en-US" dirty="0" smtClean="0"/>
              <a:t>Materials referenced are meant to serve as examples and may not be suitable for every organization</a:t>
            </a:r>
            <a:endParaRPr lang="en-US" dirty="0"/>
          </a:p>
        </p:txBody>
      </p:sp>
      <p:sp>
        <p:nvSpPr>
          <p:cNvPr id="2" name="Title 1"/>
          <p:cNvSpPr>
            <a:spLocks noGrp="1"/>
          </p:cNvSpPr>
          <p:nvPr>
            <p:ph type="title"/>
          </p:nvPr>
        </p:nvSpPr>
        <p:spPr/>
        <p:txBody>
          <a:bodyPr>
            <a:normAutofit fontScale="90000"/>
          </a:bodyPr>
          <a:lstStyle/>
          <a:p>
            <a:r>
              <a:rPr lang="en-US" dirty="0" smtClean="0"/>
              <a:t/>
            </a:r>
            <a:br>
              <a:rPr lang="en-US" dirty="0" smtClean="0"/>
            </a:br>
            <a:r>
              <a:rPr lang="en-US" dirty="0" smtClean="0"/>
              <a:t>Disclaimers</a:t>
            </a:r>
            <a:endParaRPr lang="en-US" dirty="0"/>
          </a:p>
        </p:txBody>
      </p:sp>
      <p:sp>
        <p:nvSpPr>
          <p:cNvPr id="6" name="Slide Number Placeholder 5"/>
          <p:cNvSpPr>
            <a:spLocks noGrp="1"/>
          </p:cNvSpPr>
          <p:nvPr>
            <p:ph type="sldNum" sz="quarter" idx="12"/>
          </p:nvPr>
        </p:nvSpPr>
        <p:spPr/>
        <p:txBody>
          <a:bodyPr/>
          <a:lstStyle/>
          <a:p>
            <a:fld id="{C8A048F7-2B54-41BB-A808-AFED3A2FFA99}" type="slidenum">
              <a:rPr lang="en-US" smtClean="0"/>
              <a:pPr/>
              <a:t>17</a:t>
            </a:fld>
            <a:endParaRPr lang="en-US"/>
          </a:p>
        </p:txBody>
      </p:sp>
      <p:pic>
        <p:nvPicPr>
          <p:cNvPr id="5" name="Picture 4" descr="C:\Users\mnorby\Desktop\WCARTC logos\HIT and Training Services Logo.jpg"/>
          <p:cNvPicPr/>
          <p:nvPr/>
        </p:nvPicPr>
        <p:blipFill>
          <a:blip r:embed="rId3" cstate="print"/>
          <a:srcRect/>
          <a:stretch>
            <a:fillRect/>
          </a:stretch>
        </p:blipFill>
        <p:spPr bwMode="auto">
          <a:xfrm>
            <a:off x="6400800" y="4171950"/>
            <a:ext cx="2530475" cy="78613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a:bodyPr>
          <a:lstStyle/>
          <a:p>
            <a:pPr marL="0" indent="0" algn="ctr">
              <a:buNone/>
            </a:pPr>
            <a:r>
              <a:rPr lang="en-US" sz="4800" b="1" dirty="0" smtClean="0"/>
              <a:t>The Power to Heal; an Obligation to Protect</a:t>
            </a:r>
            <a:endParaRPr lang="en-US" sz="4800" b="1" dirty="0"/>
          </a:p>
        </p:txBody>
      </p:sp>
    </p:spTree>
    <p:extLst>
      <p:ext uri="{BB962C8B-B14F-4D97-AF65-F5344CB8AC3E}">
        <p14:creationId xmlns:p14="http://schemas.microsoft.com/office/powerpoint/2010/main" val="219464619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lstStyle/>
          <a:p>
            <a:r>
              <a:rPr lang="en-US" dirty="0" smtClean="0"/>
              <a:t>Designate a Privacy and Security Officer</a:t>
            </a:r>
          </a:p>
          <a:p>
            <a:r>
              <a:rPr lang="en-US" dirty="0" smtClean="0"/>
              <a:t>Make sure that each has a job description</a:t>
            </a:r>
          </a:p>
          <a:p>
            <a:r>
              <a:rPr lang="en-US" dirty="0" smtClean="0"/>
              <a:t>Select a qualified professional to assist you with the Security Risk Analysis</a:t>
            </a:r>
          </a:p>
          <a:p>
            <a:r>
              <a:rPr lang="en-US" dirty="0" smtClean="0"/>
              <a:t>Promote a culture of protecting patient privacy</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Privacy and Security Starts at the Top</a:t>
            </a:r>
            <a:endParaRPr lang="en-US" sz="4000" b="1" dirty="0"/>
          </a:p>
        </p:txBody>
      </p:sp>
    </p:spTree>
    <p:extLst>
      <p:ext uri="{BB962C8B-B14F-4D97-AF65-F5344CB8AC3E}">
        <p14:creationId xmlns:p14="http://schemas.microsoft.com/office/powerpoint/2010/main" val="2738249387"/>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lstStyle/>
          <a:p>
            <a:r>
              <a:rPr lang="en-US" dirty="0" smtClean="0"/>
              <a:t>Records will be essential if you are audited</a:t>
            </a:r>
          </a:p>
          <a:p>
            <a:r>
              <a:rPr lang="en-US" dirty="0" smtClean="0"/>
              <a:t>Good faith effort can be the difference between a CAP and a fine</a:t>
            </a:r>
          </a:p>
          <a:p>
            <a:r>
              <a:rPr lang="en-US" dirty="0" smtClean="0"/>
              <a:t>Maintain records for six years</a:t>
            </a:r>
          </a:p>
          <a:p>
            <a:endParaRPr lang="en-US" dirty="0"/>
          </a:p>
        </p:txBody>
      </p:sp>
      <p:sp>
        <p:nvSpPr>
          <p:cNvPr id="5" name="TextBox 4"/>
          <p:cNvSpPr txBox="1"/>
          <p:nvPr/>
        </p:nvSpPr>
        <p:spPr>
          <a:xfrm>
            <a:off x="457200" y="209550"/>
            <a:ext cx="8153400" cy="584775"/>
          </a:xfrm>
          <a:prstGeom prst="rect">
            <a:avLst/>
          </a:prstGeom>
          <a:noFill/>
        </p:spPr>
        <p:txBody>
          <a:bodyPr wrap="square" rtlCol="0">
            <a:spAutoFit/>
          </a:bodyPr>
          <a:lstStyle/>
          <a:p>
            <a:pPr algn="ctr"/>
            <a:r>
              <a:rPr lang="en-US" sz="3200" b="1" dirty="0" smtClean="0"/>
              <a:t>Document Your Process, Findings, and Actions</a:t>
            </a:r>
            <a:endParaRPr lang="en-US" sz="3200" b="1" dirty="0"/>
          </a:p>
        </p:txBody>
      </p:sp>
    </p:spTree>
    <p:extLst>
      <p:ext uri="{BB962C8B-B14F-4D97-AF65-F5344CB8AC3E}">
        <p14:creationId xmlns:p14="http://schemas.microsoft.com/office/powerpoint/2010/main" val="108716877"/>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fontScale="85000" lnSpcReduction="20000"/>
          </a:bodyPr>
          <a:lstStyle/>
          <a:p>
            <a:r>
              <a:rPr lang="en-US" dirty="0" smtClean="0"/>
              <a:t>Completed checklists</a:t>
            </a:r>
          </a:p>
          <a:p>
            <a:r>
              <a:rPr lang="en-US" dirty="0" smtClean="0"/>
              <a:t>Security Risk Analysis Report(s)</a:t>
            </a:r>
          </a:p>
          <a:p>
            <a:r>
              <a:rPr lang="en-US" dirty="0" smtClean="0"/>
              <a:t>Risk Management Action Plan</a:t>
            </a:r>
          </a:p>
          <a:p>
            <a:r>
              <a:rPr lang="en-US" dirty="0" smtClean="0"/>
              <a:t>Business Associate Agreements</a:t>
            </a:r>
          </a:p>
          <a:p>
            <a:r>
              <a:rPr lang="en-US" dirty="0" smtClean="0"/>
              <a:t>Trainings for staff</a:t>
            </a:r>
          </a:p>
          <a:p>
            <a:r>
              <a:rPr lang="en-US" dirty="0" smtClean="0"/>
              <a:t>System monitoring results</a:t>
            </a:r>
          </a:p>
          <a:p>
            <a:r>
              <a:rPr lang="en-US" dirty="0" smtClean="0"/>
              <a:t>Policies and Procedures</a:t>
            </a:r>
          </a:p>
          <a:p>
            <a:r>
              <a:rPr lang="en-US" dirty="0" smtClean="0"/>
              <a:t>Meeting minutes</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Examples of Documentation to Keep</a:t>
            </a:r>
            <a:endParaRPr lang="en-US" sz="4000" b="1" dirty="0"/>
          </a:p>
        </p:txBody>
      </p:sp>
    </p:spTree>
    <p:extLst>
      <p:ext uri="{BB962C8B-B14F-4D97-AF65-F5344CB8AC3E}">
        <p14:creationId xmlns:p14="http://schemas.microsoft.com/office/powerpoint/2010/main" val="1556537060"/>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fontScale="85000" lnSpcReduction="20000"/>
          </a:bodyPr>
          <a:lstStyle/>
          <a:p>
            <a:r>
              <a:rPr lang="en-US" dirty="0" smtClean="0"/>
              <a:t>An ongoing process to identify risks to CIA</a:t>
            </a:r>
          </a:p>
          <a:p>
            <a:r>
              <a:rPr lang="en-US" dirty="0" smtClean="0"/>
              <a:t>It’s the first step towards Security Rule compliance</a:t>
            </a:r>
          </a:p>
          <a:p>
            <a:r>
              <a:rPr lang="en-US" dirty="0" smtClean="0"/>
              <a:t>NOT optional – regardless of size</a:t>
            </a:r>
          </a:p>
          <a:p>
            <a:r>
              <a:rPr lang="en-US" dirty="0" smtClean="0"/>
              <a:t>A checklist will not suffice</a:t>
            </a:r>
          </a:p>
          <a:p>
            <a:r>
              <a:rPr lang="en-US" dirty="0" smtClean="0"/>
              <a:t>Health &amp; Human Services recommends a nine step process as outlined in NIST SP800-66</a:t>
            </a:r>
          </a:p>
          <a:p>
            <a:r>
              <a:rPr lang="en-US" dirty="0" smtClean="0"/>
              <a:t>Consistently review/update and keep documentation</a:t>
            </a:r>
          </a:p>
          <a:p>
            <a:r>
              <a:rPr lang="en-US" dirty="0" smtClean="0"/>
              <a:t>Soak up the education!</a:t>
            </a:r>
          </a:p>
          <a:p>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Conduct a Security Risk Analysis</a:t>
            </a:r>
            <a:endParaRPr lang="en-US" sz="4000" b="1" dirty="0"/>
          </a:p>
        </p:txBody>
      </p:sp>
    </p:spTree>
    <p:extLst>
      <p:ext uri="{BB962C8B-B14F-4D97-AF65-F5344CB8AC3E}">
        <p14:creationId xmlns:p14="http://schemas.microsoft.com/office/powerpoint/2010/main" val="370530986"/>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fontScale="85000" lnSpcReduction="10000"/>
          </a:bodyPr>
          <a:lstStyle/>
          <a:p>
            <a:r>
              <a:rPr lang="en-US" dirty="0" smtClean="0"/>
              <a:t>Use Security Risk Analysis to identify threats and vulnerabilities</a:t>
            </a:r>
          </a:p>
          <a:p>
            <a:r>
              <a:rPr lang="en-US" dirty="0" smtClean="0"/>
              <a:t>Focus on high priorities and low hanging fruit</a:t>
            </a:r>
          </a:p>
          <a:p>
            <a:r>
              <a:rPr lang="en-US" b="1" dirty="0" smtClean="0"/>
              <a:t>Identify what needs to be done</a:t>
            </a:r>
          </a:p>
          <a:p>
            <a:r>
              <a:rPr lang="en-US" b="1" dirty="0" smtClean="0"/>
              <a:t>Who is going to do it</a:t>
            </a:r>
          </a:p>
          <a:p>
            <a:r>
              <a:rPr lang="en-US" b="1" dirty="0" smtClean="0"/>
              <a:t>When will it be done</a:t>
            </a:r>
          </a:p>
          <a:p>
            <a:r>
              <a:rPr lang="en-US" dirty="0" smtClean="0"/>
              <a:t>The plan must include the following five components:</a:t>
            </a:r>
            <a:endParaRPr lang="en-US" dirty="0"/>
          </a:p>
        </p:txBody>
      </p:sp>
      <p:sp>
        <p:nvSpPr>
          <p:cNvPr id="5" name="TextBox 4"/>
          <p:cNvSpPr txBox="1"/>
          <p:nvPr/>
        </p:nvSpPr>
        <p:spPr>
          <a:xfrm>
            <a:off x="457200" y="57150"/>
            <a:ext cx="8229600" cy="1200329"/>
          </a:xfrm>
          <a:prstGeom prst="rect">
            <a:avLst/>
          </a:prstGeom>
          <a:noFill/>
        </p:spPr>
        <p:txBody>
          <a:bodyPr wrap="square" rtlCol="0">
            <a:spAutoFit/>
          </a:bodyPr>
          <a:lstStyle/>
          <a:p>
            <a:pPr algn="ctr"/>
            <a:r>
              <a:rPr lang="en-US" sz="3600" b="1" dirty="0" smtClean="0"/>
              <a:t>Develop an Action Plan</a:t>
            </a:r>
          </a:p>
          <a:p>
            <a:pPr algn="ctr"/>
            <a:r>
              <a:rPr lang="en-US" sz="3600" b="1" dirty="0" smtClean="0"/>
              <a:t>(Risk Management Plan)</a:t>
            </a:r>
            <a:endParaRPr lang="en-US" sz="3600" b="1" dirty="0"/>
          </a:p>
        </p:txBody>
      </p:sp>
    </p:spTree>
    <p:extLst>
      <p:ext uri="{BB962C8B-B14F-4D97-AF65-F5344CB8AC3E}">
        <p14:creationId xmlns:p14="http://schemas.microsoft.com/office/powerpoint/2010/main" val="3782558730"/>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lnSpcReduction="10000"/>
          </a:bodyPr>
          <a:lstStyle/>
          <a:p>
            <a:r>
              <a:rPr lang="en-US" dirty="0" smtClean="0"/>
              <a:t>Facility security ~ Is the server room locked, who has keys to the building?</a:t>
            </a:r>
          </a:p>
          <a:p>
            <a:r>
              <a:rPr lang="en-US" dirty="0" smtClean="0"/>
              <a:t>Workstation and office security ~ Are passwords written on a sticky note, do workstations auto log-off?</a:t>
            </a:r>
          </a:p>
          <a:p>
            <a:r>
              <a:rPr lang="en-US" dirty="0" smtClean="0"/>
              <a:t>Protecting portable devices ~ Encryptions, auto log-off, </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1) Physical Safeguards</a:t>
            </a:r>
            <a:endParaRPr lang="en-US" sz="4000" b="1" dirty="0"/>
          </a:p>
        </p:txBody>
      </p:sp>
    </p:spTree>
    <p:extLst>
      <p:ext uri="{BB962C8B-B14F-4D97-AF65-F5344CB8AC3E}">
        <p14:creationId xmlns:p14="http://schemas.microsoft.com/office/powerpoint/2010/main" val="2686752171"/>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lstStyle/>
          <a:p>
            <a:r>
              <a:rPr lang="en-US" dirty="0" smtClean="0"/>
              <a:t>Designated security officer</a:t>
            </a:r>
          </a:p>
          <a:p>
            <a:r>
              <a:rPr lang="en-US" dirty="0" smtClean="0"/>
              <a:t>Workforce training and oversight</a:t>
            </a:r>
          </a:p>
          <a:p>
            <a:r>
              <a:rPr lang="en-US" dirty="0" smtClean="0"/>
              <a:t>Controlling information access</a:t>
            </a:r>
          </a:p>
          <a:p>
            <a:r>
              <a:rPr lang="en-US" dirty="0" smtClean="0"/>
              <a:t>Periodic security reassessment</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2) Administrative Safeguards</a:t>
            </a:r>
            <a:endParaRPr lang="en-US" sz="4000" b="1" dirty="0"/>
          </a:p>
        </p:txBody>
      </p:sp>
    </p:spTree>
    <p:extLst>
      <p:ext uri="{BB962C8B-B14F-4D97-AF65-F5344CB8AC3E}">
        <p14:creationId xmlns:p14="http://schemas.microsoft.com/office/powerpoint/2010/main" val="184202034"/>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lstStyle/>
          <a:p>
            <a:r>
              <a:rPr lang="en-US" dirty="0" smtClean="0"/>
              <a:t>Controls on access to EHR and other software</a:t>
            </a:r>
          </a:p>
          <a:p>
            <a:r>
              <a:rPr lang="en-US" dirty="0" smtClean="0"/>
              <a:t>Use of audit logs to monitor activities</a:t>
            </a:r>
          </a:p>
          <a:p>
            <a:r>
              <a:rPr lang="en-US" dirty="0" smtClean="0"/>
              <a:t>Secure exchanges of electronic data</a:t>
            </a:r>
          </a:p>
          <a:p>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3) Technical Safeguards</a:t>
            </a:r>
            <a:endParaRPr lang="en-US" sz="4000" b="1" dirty="0"/>
          </a:p>
        </p:txBody>
      </p:sp>
    </p:spTree>
    <p:extLst>
      <p:ext uri="{BB962C8B-B14F-4D97-AF65-F5344CB8AC3E}">
        <p14:creationId xmlns:p14="http://schemas.microsoft.com/office/powerpoint/2010/main" val="2222219526"/>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a:bodyPr>
          <a:lstStyle/>
          <a:p>
            <a:r>
              <a:rPr lang="en-US" dirty="0" smtClean="0"/>
              <a:t>Establish protocols for administrative, physical, and technical safeguards</a:t>
            </a:r>
          </a:p>
          <a:p>
            <a:r>
              <a:rPr lang="en-US" dirty="0" smtClean="0"/>
              <a:t>Specify individual patient rights</a:t>
            </a:r>
          </a:p>
          <a:p>
            <a:r>
              <a:rPr lang="en-US" dirty="0" smtClean="0"/>
              <a:t>Documented incident response plans </a:t>
            </a:r>
          </a:p>
          <a:p>
            <a:r>
              <a:rPr lang="en-US" dirty="0" smtClean="0"/>
              <a:t>Processes for breach notification and sanctions</a:t>
            </a:r>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4) Policies and Procedures</a:t>
            </a:r>
            <a:endParaRPr lang="en-US" sz="4000" b="1" dirty="0"/>
          </a:p>
        </p:txBody>
      </p:sp>
    </p:spTree>
    <p:extLst>
      <p:ext uri="{BB962C8B-B14F-4D97-AF65-F5344CB8AC3E}">
        <p14:creationId xmlns:p14="http://schemas.microsoft.com/office/powerpoint/2010/main" val="4251666840"/>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a:bodyPr>
          <a:lstStyle/>
          <a:p>
            <a:r>
              <a:rPr lang="en-US" dirty="0" smtClean="0"/>
              <a:t>Train staff on policies and procedures</a:t>
            </a:r>
          </a:p>
          <a:p>
            <a:r>
              <a:rPr lang="en-US" dirty="0" smtClean="0"/>
              <a:t>Consistently apply policies and procedures</a:t>
            </a:r>
          </a:p>
          <a:p>
            <a:r>
              <a:rPr lang="en-US" dirty="0" smtClean="0"/>
              <a:t>Periodically review and update P&amp;P’s</a:t>
            </a:r>
          </a:p>
          <a:p>
            <a:r>
              <a:rPr lang="en-US" dirty="0" smtClean="0"/>
              <a:t>Retain old P&amp;P’s for six years after they have been updated or replaced</a:t>
            </a:r>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4) Policies and Procedures (cont’d)</a:t>
            </a:r>
            <a:endParaRPr lang="en-US" sz="4000" b="1" dirty="0"/>
          </a:p>
        </p:txBody>
      </p:sp>
    </p:spTree>
    <p:extLst>
      <p:ext uri="{BB962C8B-B14F-4D97-AF65-F5344CB8AC3E}">
        <p14:creationId xmlns:p14="http://schemas.microsoft.com/office/powerpoint/2010/main" val="915141037"/>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lstStyle/>
          <a:p>
            <a:r>
              <a:rPr lang="en-US" dirty="0" smtClean="0"/>
              <a:t>Breach notification and associated policies, </a:t>
            </a:r>
            <a:r>
              <a:rPr lang="en-US" b="1" dirty="0" smtClean="0"/>
              <a:t>are they in place and have staff been trained</a:t>
            </a:r>
          </a:p>
          <a:p>
            <a:r>
              <a:rPr lang="en-US" dirty="0" smtClean="0"/>
              <a:t>Business associate agreements, are they in place and is the BA aware of their responsibilities</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5) Organizational Requirements</a:t>
            </a:r>
            <a:endParaRPr lang="en-US" sz="4000" b="1" dirty="0"/>
          </a:p>
        </p:txBody>
      </p:sp>
    </p:spTree>
    <p:extLst>
      <p:ext uri="{BB962C8B-B14F-4D97-AF65-F5344CB8AC3E}">
        <p14:creationId xmlns:p14="http://schemas.microsoft.com/office/powerpoint/2010/main" val="211334339"/>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p:txBody>
          <a:bodyPr>
            <a:normAutofit fontScale="92500" lnSpcReduction="10000"/>
          </a:bodyPr>
          <a:lstStyle/>
          <a:p>
            <a:r>
              <a:rPr lang="en-US" dirty="0" smtClean="0"/>
              <a:t>Responsibilities are very similar to those of a Covered Entity (CE)</a:t>
            </a:r>
          </a:p>
          <a:p>
            <a:r>
              <a:rPr lang="en-US" dirty="0" smtClean="0"/>
              <a:t>CE is responsible for obtaining a Business Associate agreement obligating the BA to safeguard PHI</a:t>
            </a:r>
          </a:p>
          <a:p>
            <a:r>
              <a:rPr lang="en-US" dirty="0" smtClean="0"/>
              <a:t>Breach notification requirements must be met</a:t>
            </a:r>
          </a:p>
          <a:p>
            <a:r>
              <a:rPr lang="en-US" dirty="0" smtClean="0"/>
              <a:t>CE must respond to non-compliance</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Business Associates</a:t>
            </a:r>
            <a:endParaRPr lang="en-US" sz="4000" b="1" dirty="0"/>
          </a:p>
        </p:txBody>
      </p:sp>
    </p:spTree>
    <p:extLst>
      <p:ext uri="{BB962C8B-B14F-4D97-AF65-F5344CB8AC3E}">
        <p14:creationId xmlns:p14="http://schemas.microsoft.com/office/powerpoint/2010/main" val="2157705885"/>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a:xfrm>
            <a:off x="457200" y="1200151"/>
            <a:ext cx="8229600" cy="2971799"/>
          </a:xfrm>
        </p:spPr>
        <p:txBody>
          <a:bodyPr>
            <a:normAutofit lnSpcReduction="10000"/>
          </a:bodyPr>
          <a:lstStyle/>
          <a:p>
            <a:r>
              <a:rPr lang="en-US" dirty="0" smtClean="0"/>
              <a:t>Build your policies and procedures and train, train, train. Including employees, volunteers, trainees and contractors</a:t>
            </a:r>
          </a:p>
          <a:p>
            <a:r>
              <a:rPr lang="en-US" dirty="0" smtClean="0"/>
              <a:t>Keep copies of your P&amp;P’s easy to find</a:t>
            </a:r>
          </a:p>
          <a:p>
            <a:r>
              <a:rPr lang="en-US" dirty="0" smtClean="0"/>
              <a:t>Formally educate and train your workforce at least once a year or when changes happen</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Prevent with Education and Training</a:t>
            </a:r>
            <a:endParaRPr lang="en-US" sz="4000" b="1" dirty="0"/>
          </a:p>
        </p:txBody>
      </p:sp>
    </p:spTree>
    <p:extLst>
      <p:ext uri="{BB962C8B-B14F-4D97-AF65-F5344CB8AC3E}">
        <p14:creationId xmlns:p14="http://schemas.microsoft.com/office/powerpoint/2010/main" val="2390130879"/>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a:xfrm>
            <a:off x="457200" y="1200151"/>
            <a:ext cx="8229600" cy="2971799"/>
          </a:xfrm>
        </p:spPr>
        <p:txBody>
          <a:bodyPr>
            <a:normAutofit/>
          </a:bodyPr>
          <a:lstStyle/>
          <a:p>
            <a:r>
              <a:rPr lang="en-US" dirty="0" smtClean="0"/>
              <a:t>HIPAA Refresher Training ~ at least annually</a:t>
            </a:r>
          </a:p>
          <a:p>
            <a:r>
              <a:rPr lang="en-US" dirty="0" smtClean="0"/>
              <a:t>Review of access rights ~ annually</a:t>
            </a:r>
          </a:p>
          <a:p>
            <a:r>
              <a:rPr lang="en-US" dirty="0" smtClean="0"/>
              <a:t>Re-sign Confidentiality Agreements ~ annually</a:t>
            </a:r>
          </a:p>
          <a:p>
            <a:r>
              <a:rPr lang="en-US" dirty="0" smtClean="0"/>
              <a:t>IT inventory ~ annually</a:t>
            </a:r>
          </a:p>
          <a:p>
            <a:r>
              <a:rPr lang="en-US" dirty="0" smtClean="0"/>
              <a:t>Facility Walkthrough Inspection ~ annually</a:t>
            </a:r>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Periodic Tasks to Consider</a:t>
            </a:r>
            <a:endParaRPr lang="en-US" sz="4000" b="1" dirty="0"/>
          </a:p>
        </p:txBody>
      </p:sp>
    </p:spTree>
    <p:extLst>
      <p:ext uri="{BB962C8B-B14F-4D97-AF65-F5344CB8AC3E}">
        <p14:creationId xmlns:p14="http://schemas.microsoft.com/office/powerpoint/2010/main" val="829652337"/>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descr="C:\Users\mnorby\Desktop\WCARTC logos\HIT and Training Services Logo.jpg"/>
          <p:cNvPicPr/>
          <p:nvPr/>
        </p:nvPicPr>
        <p:blipFill>
          <a:blip r:embed="rId2" cstate="print"/>
          <a:srcRect/>
          <a:stretch>
            <a:fillRect/>
          </a:stretch>
        </p:blipFill>
        <p:spPr bwMode="auto">
          <a:xfrm>
            <a:off x="6400800" y="4171950"/>
            <a:ext cx="2530475" cy="786130"/>
          </a:xfrm>
          <a:prstGeom prst="rect">
            <a:avLst/>
          </a:prstGeom>
          <a:noFill/>
          <a:ln w="9525">
            <a:noFill/>
            <a:miter lim="800000"/>
            <a:headEnd/>
            <a:tailEnd/>
          </a:ln>
        </p:spPr>
      </p:pic>
      <p:sp>
        <p:nvSpPr>
          <p:cNvPr id="2" name="Content Placeholder 1"/>
          <p:cNvSpPr>
            <a:spLocks noGrp="1"/>
          </p:cNvSpPr>
          <p:nvPr>
            <p:ph idx="1"/>
          </p:nvPr>
        </p:nvSpPr>
        <p:spPr>
          <a:xfrm>
            <a:off x="457200" y="1200151"/>
            <a:ext cx="8229600" cy="2971799"/>
          </a:xfrm>
        </p:spPr>
        <p:txBody>
          <a:bodyPr>
            <a:normAutofit/>
          </a:bodyPr>
          <a:lstStyle/>
          <a:p>
            <a:r>
              <a:rPr lang="en-US" dirty="0" smtClean="0"/>
              <a:t>Assess firewall, router, anti-virus settings for optimum security</a:t>
            </a:r>
          </a:p>
          <a:p>
            <a:r>
              <a:rPr lang="en-US" dirty="0" smtClean="0"/>
              <a:t>Annual report to HHS</a:t>
            </a:r>
          </a:p>
          <a:p>
            <a:endParaRPr lang="en-US" dirty="0"/>
          </a:p>
        </p:txBody>
      </p:sp>
      <p:sp>
        <p:nvSpPr>
          <p:cNvPr id="5" name="TextBox 4"/>
          <p:cNvSpPr txBox="1"/>
          <p:nvPr/>
        </p:nvSpPr>
        <p:spPr>
          <a:xfrm>
            <a:off x="457200" y="209550"/>
            <a:ext cx="8153400" cy="707886"/>
          </a:xfrm>
          <a:prstGeom prst="rect">
            <a:avLst/>
          </a:prstGeom>
          <a:noFill/>
        </p:spPr>
        <p:txBody>
          <a:bodyPr wrap="square" rtlCol="0">
            <a:spAutoFit/>
          </a:bodyPr>
          <a:lstStyle/>
          <a:p>
            <a:pPr algn="ctr"/>
            <a:r>
              <a:rPr lang="en-US" sz="4000" b="1" dirty="0" smtClean="0"/>
              <a:t>Periodic Tasks to Consider</a:t>
            </a:r>
            <a:endParaRPr lang="en-US" sz="4000" b="1" dirty="0"/>
          </a:p>
        </p:txBody>
      </p:sp>
    </p:spTree>
    <p:extLst>
      <p:ext uri="{BB962C8B-B14F-4D97-AF65-F5344CB8AC3E}">
        <p14:creationId xmlns:p14="http://schemas.microsoft.com/office/powerpoint/2010/main" val="1849739956"/>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2724150"/>
            <a:ext cx="8229600" cy="2247899"/>
          </a:xfrm>
        </p:spPr>
        <p:txBody>
          <a:bodyPr>
            <a:noAutofit/>
          </a:bodyPr>
          <a:lstStyle/>
          <a:p>
            <a:pPr algn="ctr">
              <a:buNone/>
            </a:pPr>
            <a:r>
              <a:rPr lang="en-US" sz="1600" b="1" dirty="0" smtClean="0"/>
              <a:t>Mark Norby, Certified HIPAA Professional</a:t>
            </a:r>
            <a:endParaRPr lang="en-US" sz="1600" dirty="0" smtClean="0"/>
          </a:p>
          <a:p>
            <a:pPr algn="ctr">
              <a:buNone/>
            </a:pPr>
            <a:r>
              <a:rPr lang="en-US" sz="1600" b="1" dirty="0" smtClean="0"/>
              <a:t>Instructor/HIPAA Consultant</a:t>
            </a:r>
            <a:endParaRPr lang="en-US" sz="1600" dirty="0" smtClean="0"/>
          </a:p>
          <a:p>
            <a:pPr algn="ctr">
              <a:buNone/>
            </a:pPr>
            <a:r>
              <a:rPr lang="en-US" sz="1600" dirty="0" smtClean="0"/>
              <a:t>Office:  307.237.4400 ext. 31</a:t>
            </a:r>
          </a:p>
          <a:p>
            <a:pPr algn="ctr">
              <a:buNone/>
            </a:pPr>
            <a:r>
              <a:rPr lang="en-US" sz="1600" dirty="0" smtClean="0"/>
              <a:t>Cell:  307.258.5322</a:t>
            </a:r>
          </a:p>
          <a:p>
            <a:pPr algn="ctr">
              <a:buNone/>
            </a:pPr>
            <a:r>
              <a:rPr lang="en-US" sz="1600" u="sng" dirty="0" smtClean="0">
                <a:hlinkClick r:id="rId3"/>
              </a:rPr>
              <a:t>mnorby@wyomingcontractors.org</a:t>
            </a:r>
            <a:endParaRPr lang="en-US" sz="1600" dirty="0" smtClean="0"/>
          </a:p>
          <a:p>
            <a:pPr algn="ctr">
              <a:buNone/>
            </a:pPr>
            <a:r>
              <a:rPr lang="en-US" sz="2400" dirty="0" smtClean="0"/>
              <a:t>  </a:t>
            </a:r>
          </a:p>
          <a:p>
            <a:pPr>
              <a:buNone/>
            </a:pPr>
            <a:r>
              <a:rPr lang="en-US" sz="2400" dirty="0" smtClean="0"/>
              <a:t>  </a:t>
            </a:r>
          </a:p>
          <a:p>
            <a:pPr>
              <a:buNone/>
            </a:pPr>
            <a:r>
              <a:rPr lang="en-US" sz="2400" dirty="0" smtClean="0"/>
              <a:t> </a:t>
            </a:r>
          </a:p>
          <a:p>
            <a:pPr marL="0" indent="0" fontAlgn="base">
              <a:spcBef>
                <a:spcPct val="0"/>
              </a:spcBef>
              <a:spcAft>
                <a:spcPct val="0"/>
              </a:spcAft>
              <a:buNone/>
            </a:pPr>
            <a:endParaRPr lang="en-US" sz="2800" dirty="0" smtClean="0">
              <a:cs typeface="Arial" pitchFamily="34" charset="0"/>
            </a:endParaRPr>
          </a:p>
          <a:p>
            <a:pPr>
              <a:buFont typeface="Wingdings 2" pitchFamily="18" charset="2"/>
              <a:buNone/>
            </a:pPr>
            <a:endParaRPr lang="en-US" sz="2800" dirty="0" smtClean="0"/>
          </a:p>
          <a:p>
            <a:pPr>
              <a:buNone/>
            </a:pPr>
            <a:endParaRPr lang="en-US" sz="2000" dirty="0" smtClean="0"/>
          </a:p>
          <a:p>
            <a:pPr marL="0" lvl="0" indent="0" eaLnBrk="0" fontAlgn="base" hangingPunct="0">
              <a:spcBef>
                <a:spcPct val="0"/>
              </a:spcBef>
              <a:spcAft>
                <a:spcPct val="0"/>
              </a:spcAft>
              <a:buNone/>
            </a:pPr>
            <a:endParaRPr lang="en-US" dirty="0" smtClean="0">
              <a:solidFill>
                <a:srgbClr val="0000FF"/>
              </a:solidFill>
              <a:latin typeface="Calibri" pitchFamily="34" charset="0"/>
              <a:ea typeface="Times New Roman" pitchFamily="18" charset="0"/>
              <a:cs typeface="Times New Roman" pitchFamily="18" charset="0"/>
              <a:hlinkClick r:id="rId4"/>
            </a:endParaRPr>
          </a:p>
          <a:p>
            <a:pPr marL="0" lvl="0" indent="0" eaLnBrk="0" fontAlgn="base" hangingPunct="0">
              <a:spcBef>
                <a:spcPct val="0"/>
              </a:spcBef>
              <a:spcAft>
                <a:spcPct val="0"/>
              </a:spcAft>
              <a:buNone/>
            </a:pPr>
            <a:endParaRPr lang="en-US" dirty="0" smtClean="0">
              <a:solidFill>
                <a:srgbClr val="0000FF"/>
              </a:solidFill>
              <a:latin typeface="Calibri" pitchFamily="34" charset="0"/>
              <a:ea typeface="Times New Roman" pitchFamily="18" charset="0"/>
              <a:cs typeface="Times New Roman" pitchFamily="18" charset="0"/>
              <a:hlinkClick r:id="rId4"/>
            </a:endParaRPr>
          </a:p>
          <a:p>
            <a:pPr marL="0" lvl="0" indent="0" eaLnBrk="0" fontAlgn="base" hangingPunct="0">
              <a:spcBef>
                <a:spcPct val="0"/>
              </a:spcBef>
              <a:spcAft>
                <a:spcPct val="0"/>
              </a:spcAft>
              <a:buNone/>
            </a:pPr>
            <a:endParaRPr lang="en-US" dirty="0" smtClean="0">
              <a:solidFill>
                <a:srgbClr val="0000FF"/>
              </a:solidFill>
              <a:latin typeface="Calibri" pitchFamily="34" charset="0"/>
              <a:ea typeface="Times New Roman" pitchFamily="18" charset="0"/>
              <a:cs typeface="Times New Roman" pitchFamily="18" charset="0"/>
              <a:hlinkClick r:id="rId4"/>
            </a:endParaRPr>
          </a:p>
          <a:p>
            <a:pPr>
              <a:buNone/>
            </a:pPr>
            <a:endParaRPr lang="en-US" dirty="0"/>
          </a:p>
        </p:txBody>
      </p:sp>
      <p:sp>
        <p:nvSpPr>
          <p:cNvPr id="2" name="Title 1"/>
          <p:cNvSpPr>
            <a:spLocks noGrp="1"/>
          </p:cNvSpPr>
          <p:nvPr>
            <p:ph type="title"/>
          </p:nvPr>
        </p:nvSpPr>
        <p:spPr>
          <a:xfrm>
            <a:off x="533400" y="514350"/>
            <a:ext cx="8229600" cy="2057400"/>
          </a:xfrm>
        </p:spPr>
        <p:txBody>
          <a:bodyPr>
            <a:normAutofit fontScale="90000"/>
          </a:bodyPr>
          <a:lstStyle/>
          <a:p>
            <a:r>
              <a:rPr lang="en-US" sz="3600" dirty="0" smtClean="0"/>
              <a:t>On behalf of </a:t>
            </a:r>
            <a:r>
              <a:rPr lang="en-US" sz="3600" dirty="0"/>
              <a:t>Cassidy Lach, LPC, M.A. </a:t>
            </a:r>
            <a:br>
              <a:rPr lang="en-US" sz="3600" dirty="0"/>
            </a:br>
            <a:r>
              <a:rPr lang="en-US" sz="3600" dirty="0" smtClean="0"/>
              <a:t>and the</a:t>
            </a:r>
            <a:br>
              <a:rPr lang="en-US" sz="3600" dirty="0" smtClean="0"/>
            </a:br>
            <a:r>
              <a:rPr lang="en-US" sz="3600" dirty="0" smtClean="0"/>
              <a:t>WCA Regional Training Center</a:t>
            </a:r>
            <a:r>
              <a:rPr lang="en-US" dirty="0" smtClean="0"/>
              <a:t/>
            </a:r>
            <a:br>
              <a:rPr lang="en-US" dirty="0" smtClean="0"/>
            </a:br>
            <a:r>
              <a:rPr lang="en-US" dirty="0" smtClean="0"/>
              <a:t>Thank You!</a:t>
            </a:r>
            <a:endParaRPr lang="en-US" dirty="0"/>
          </a:p>
        </p:txBody>
      </p:sp>
      <p:sp>
        <p:nvSpPr>
          <p:cNvPr id="5" name="Slide Number Placeholder 4"/>
          <p:cNvSpPr>
            <a:spLocks noGrp="1"/>
          </p:cNvSpPr>
          <p:nvPr>
            <p:ph type="sldNum" sz="quarter" idx="12"/>
          </p:nvPr>
        </p:nvSpPr>
        <p:spPr/>
        <p:txBody>
          <a:bodyPr/>
          <a:lstStyle/>
          <a:p>
            <a:endParaRPr lang="en-US" dirty="0"/>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43286</TotalTime>
  <Words>1480</Words>
  <Application>Microsoft Office PowerPoint</Application>
  <PresentationFormat>On-screen Show (16:9)</PresentationFormat>
  <Paragraphs>193</Paragraphs>
  <Slides>34</Slides>
  <Notes>3</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34</vt:i4>
      </vt:variant>
    </vt:vector>
  </HeadingPairs>
  <TitlesOfParts>
    <vt:vector size="39" baseType="lpstr">
      <vt:lpstr>Arial</vt:lpstr>
      <vt:lpstr>Calibri</vt:lpstr>
      <vt:lpstr>Times New Roman</vt:lpstr>
      <vt:lpstr>Wingdings 2</vt:lpstr>
      <vt:lpstr>Office Theme</vt:lpstr>
      <vt:lpstr>HIPAA Compliance for Mental Health Practices  Mark Norby, CHP,  &amp;  Cassidy Lach, MA, LPC</vt:lpstr>
      <vt:lpstr>PowerPoint Presentation</vt:lpstr>
      <vt:lpstr>Why do we care</vt:lpstr>
      <vt:lpstr>PowerPoint Presentation</vt:lpstr>
      <vt:lpstr>Exceptions to HIPAA</vt:lpstr>
      <vt:lpstr>Exceptions, Cont.</vt:lpstr>
      <vt:lpstr>Exceptions, cont.</vt:lpstr>
      <vt:lpstr>Healthcare Under Attack</vt:lpstr>
      <vt:lpstr>PowerPoint Presentation</vt:lpstr>
      <vt:lpstr>Examples of Privacy Breaches </vt:lpstr>
      <vt:lpstr>PowerPoint Presentation</vt:lpstr>
      <vt:lpstr>PowerPoint Presentation</vt:lpstr>
      <vt:lpstr>PowerPoint Presentation</vt:lpstr>
      <vt:lpstr>If we have a breach…..</vt:lpstr>
      <vt:lpstr>PowerPoint Presentation</vt:lpstr>
      <vt:lpstr> Mark Norby, CHP WCA Regional Training Center </vt:lpstr>
      <vt:lpstr> Disclaimers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On behalf of Cassidy Lach, LPC, M.A.  and the WCA Regional Training Center Thank You!</vt:lpstr>
    </vt:vector>
  </TitlesOfParts>
  <Company>HP</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Mark Norby</dc:creator>
  <cp:lastModifiedBy>Mark Norby</cp:lastModifiedBy>
  <cp:revision>546</cp:revision>
  <cp:lastPrinted>2015-09-15T14:43:01Z</cp:lastPrinted>
  <dcterms:created xsi:type="dcterms:W3CDTF">2015-02-03T18:47:41Z</dcterms:created>
  <dcterms:modified xsi:type="dcterms:W3CDTF">2015-10-05T21:14:16Z</dcterms:modified>
</cp:coreProperties>
</file>