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79" r:id="rId13"/>
    <p:sldId id="269" r:id="rId14"/>
    <p:sldId id="271" r:id="rId15"/>
    <p:sldId id="272" r:id="rId16"/>
    <p:sldId id="273" r:id="rId17"/>
    <p:sldId id="274" r:id="rId18"/>
    <p:sldId id="280" r:id="rId19"/>
    <p:sldId id="282" r:id="rId20"/>
    <p:sldId id="283" r:id="rId21"/>
    <p:sldId id="284" r:id="rId22"/>
    <p:sldId id="276" r:id="rId23"/>
    <p:sldId id="268" r:id="rId24"/>
    <p:sldId id="275" r:id="rId25"/>
    <p:sldId id="266" r:id="rId26"/>
    <p:sldId id="277" r:id="rId27"/>
    <p:sldId id="278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6" autoAdjust="0"/>
    <p:restoredTop sz="92621" autoAdjust="0"/>
  </p:normalViewPr>
  <p:slideViewPr>
    <p:cSldViewPr snapToGrid="0">
      <p:cViewPr varScale="1">
        <p:scale>
          <a:sx n="53" d="100"/>
          <a:sy n="53" d="100"/>
        </p:scale>
        <p:origin x="91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0237-FE39-4749-89E7-101096E494E8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24828-3B8E-4A5E-86FC-378536D46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81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0237-FE39-4749-89E7-101096E494E8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24828-3B8E-4A5E-86FC-378536D46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909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0237-FE39-4749-89E7-101096E494E8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24828-3B8E-4A5E-86FC-378536D46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276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0237-FE39-4749-89E7-101096E494E8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24828-3B8E-4A5E-86FC-378536D46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450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0237-FE39-4749-89E7-101096E494E8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24828-3B8E-4A5E-86FC-378536D46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542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0237-FE39-4749-89E7-101096E494E8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24828-3B8E-4A5E-86FC-378536D46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892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0237-FE39-4749-89E7-101096E494E8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24828-3B8E-4A5E-86FC-378536D46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506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0237-FE39-4749-89E7-101096E494E8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24828-3B8E-4A5E-86FC-378536D46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011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0237-FE39-4749-89E7-101096E494E8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24828-3B8E-4A5E-86FC-378536D46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186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0237-FE39-4749-89E7-101096E494E8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24828-3B8E-4A5E-86FC-378536D46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70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00237-FE39-4749-89E7-101096E494E8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24828-3B8E-4A5E-86FC-378536D46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22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00237-FE39-4749-89E7-101096E494E8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24828-3B8E-4A5E-86FC-378536D46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120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casel.or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bis.org/training/coach-and-trainer" TargetMode="External"/><Relationship Id="rId2" Type="http://schemas.openxmlformats.org/officeDocument/2006/relationships/hyperlink" Target="http://www.dignityinschools.org/files/DSC_Pushout_Fact_Sheet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1702" y="351302"/>
            <a:ext cx="7620000" cy="198596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Wyoming Counseling </a:t>
            </a:r>
            <a:r>
              <a:rPr lang="en-US" b="1" dirty="0" smtClean="0">
                <a:latin typeface="+mn-lt"/>
              </a:rPr>
              <a:t>Association Conference</a:t>
            </a: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8520" y="5638156"/>
            <a:ext cx="7966364" cy="1066944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October </a:t>
            </a:r>
            <a:r>
              <a:rPr lang="en-US" sz="6000" b="1" dirty="0"/>
              <a:t>2, </a:t>
            </a:r>
            <a:r>
              <a:rPr lang="en-US" sz="6000" b="1" dirty="0" smtClean="0"/>
              <a:t>2015</a:t>
            </a:r>
            <a:endParaRPr lang="en-US" sz="6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8520" y="0"/>
            <a:ext cx="2493480" cy="26885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69431"/>
            <a:ext cx="2493480" cy="2688569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821874" y="2688567"/>
            <a:ext cx="8894616" cy="2536563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+mn-lt"/>
              </a:rPr>
              <a:t>Identifying &amp; Supporting Students with Mental Health Disabilities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2850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44981" y="509889"/>
            <a:ext cx="8950036" cy="5830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Criminal </a:t>
            </a:r>
            <a:r>
              <a:rPr lang="en-US" sz="4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Involvement</a:t>
            </a: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Unidentified/untreated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youth with mental disorders tragically end up in jails and </a:t>
            </a: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prisons.</a:t>
            </a:r>
          </a:p>
          <a:p>
            <a:pPr marL="171450" indent="-171450">
              <a:lnSpc>
                <a:spcPct val="115000"/>
              </a:lnSpc>
              <a:spcAft>
                <a:spcPts val="10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65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 boys/75% girls in juvenile detention have at least one mental </a:t>
            </a: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illness.</a:t>
            </a:r>
          </a:p>
          <a:p>
            <a:pPr marL="171450" indent="-171450">
              <a:lnSpc>
                <a:spcPct val="115000"/>
              </a:lnSpc>
              <a:spcAft>
                <a:spcPts val="10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incarcerating youth living with mental illness, rather than identifying their conditions early and intervening with services.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854" y="-41563"/>
            <a:ext cx="2493480" cy="268856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65915"/>
            <a:ext cx="2493480" cy="268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173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90799" y="1621767"/>
            <a:ext cx="9337964" cy="3421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References: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NAM: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 Alliance on Mental Illness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Daily Cougar – Sixty-four percent of college students with mental-health issues drop out ; Christopher Shelton, November 27, 2012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 High School Center; betterhighschools.org; July 2009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334970" cy="268856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18215"/>
            <a:ext cx="2334970" cy="268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4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7030" y="0"/>
            <a:ext cx="2334970" cy="268856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709"/>
            <a:ext cx="2334970" cy="268856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5806"/>
            <a:ext cx="2334970" cy="26885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1" y="-2"/>
            <a:ext cx="4752108" cy="6858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69431"/>
            <a:ext cx="2334970" cy="26885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7030" y="4169430"/>
            <a:ext cx="2334970" cy="268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63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6472" y="1170708"/>
            <a:ext cx="9144000" cy="1344285"/>
          </a:xfrm>
        </p:spPr>
        <p:txBody>
          <a:bodyPr/>
          <a:lstStyle/>
          <a:p>
            <a:r>
              <a:rPr lang="en-US" b="1" dirty="0" smtClean="0">
                <a:latin typeface="+mn-lt"/>
              </a:rPr>
              <a:t>How Can I Affect Change?</a:t>
            </a:r>
            <a:endParaRPr lang="en-US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030" y="3768293"/>
            <a:ext cx="9144000" cy="651307"/>
          </a:xfrm>
        </p:spPr>
        <p:txBody>
          <a:bodyPr>
            <a:normAutofit/>
          </a:bodyPr>
          <a:lstStyle/>
          <a:p>
            <a:r>
              <a:rPr lang="en-US" sz="4000" dirty="0" smtClean="0"/>
              <a:t>Getting Administrators on Board.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7030" y="0"/>
            <a:ext cx="2334970" cy="26885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7030" y="4093946"/>
            <a:ext cx="2334970" cy="268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481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9364" y="281998"/>
            <a:ext cx="2528455" cy="1325563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latin typeface="+mn-lt"/>
              </a:rPr>
              <a:t>3 Keys</a:t>
            </a:r>
            <a:endParaRPr lang="en-US" sz="6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6982" y="1957537"/>
            <a:ext cx="6982692" cy="4351338"/>
          </a:xfrm>
        </p:spPr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4000" dirty="0" smtClean="0"/>
              <a:t>Be Persistent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n-US" sz="4000" dirty="0"/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4000" dirty="0" smtClean="0"/>
              <a:t>Provide Solutions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n-US" sz="4000" dirty="0"/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4000" dirty="0" smtClean="0"/>
              <a:t>Provide Evidence/Research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334970" cy="26885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27170"/>
            <a:ext cx="2334970" cy="2530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335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9789" y="152545"/>
            <a:ext cx="7779327" cy="1325563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+mn-lt"/>
              </a:rPr>
              <a:t>Social Emotional Learning</a:t>
            </a:r>
            <a:endParaRPr lang="en-US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1762" y="1558066"/>
            <a:ext cx="9520238" cy="5222730"/>
          </a:xfrm>
        </p:spPr>
        <p:txBody>
          <a:bodyPr>
            <a:noAutofit/>
          </a:bodyPr>
          <a:lstStyle/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4000" dirty="0" smtClean="0">
                <a:hlinkClick r:id="rId2"/>
              </a:rPr>
              <a:t>www.casel.org</a:t>
            </a:r>
            <a:endParaRPr lang="en-US" sz="4000" dirty="0" smtClean="0"/>
          </a:p>
          <a:p>
            <a:pPr marL="457200" lvl="1" indent="0">
              <a:buClr>
                <a:schemeClr val="accent6">
                  <a:lumMod val="75000"/>
                </a:schemeClr>
              </a:buClr>
              <a:buNone/>
            </a:pPr>
            <a:r>
              <a:rPr lang="en-US" sz="4000" dirty="0" smtClean="0"/>
              <a:t>Positive Discipline</a:t>
            </a:r>
          </a:p>
          <a:p>
            <a:pPr marL="457200" lvl="1" indent="0">
              <a:buNone/>
            </a:pPr>
            <a:endParaRPr lang="en-US" sz="1200" dirty="0" smtClean="0"/>
          </a:p>
          <a:p>
            <a:pPr marL="457200" lvl="1" indent="0">
              <a:buNone/>
            </a:pPr>
            <a:r>
              <a:rPr lang="en-US" sz="3200" dirty="0" smtClean="0"/>
              <a:t>PBIS  - Effect Size (Teacher Student Relationships) = .72 (Hattie, 2009)</a:t>
            </a:r>
          </a:p>
          <a:p>
            <a:pPr marL="457200" lvl="1" indent="0">
              <a:buNone/>
            </a:pPr>
            <a:endParaRPr lang="en-US" sz="1200" dirty="0"/>
          </a:p>
          <a:p>
            <a:pPr marL="457200" lvl="1" indent="0">
              <a:buNone/>
            </a:pPr>
            <a:r>
              <a:rPr lang="en-US" sz="3200" dirty="0" smtClean="0"/>
              <a:t>Mindfulness – In patients with anxiety and mood disorders, this intervention was associated with effect sizes (Hedges’ g) of 0.97 and 0.95 for improving anxiety and mood symptoms, respectively.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334970" cy="26885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169431"/>
            <a:ext cx="2334970" cy="268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430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1964" y="365125"/>
            <a:ext cx="8111836" cy="13255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+mn-lt"/>
              </a:rPr>
              <a:t>Partnerships with Local </a:t>
            </a:r>
            <a:r>
              <a:rPr lang="en-US" b="1" dirty="0">
                <a:latin typeface="+mn-lt"/>
              </a:rPr>
              <a:t>A</a:t>
            </a:r>
            <a:r>
              <a:rPr lang="en-US" b="1" dirty="0" smtClean="0">
                <a:latin typeface="+mn-lt"/>
              </a:rPr>
              <a:t>gencies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2255" y="1811770"/>
            <a:ext cx="9642763" cy="4351338"/>
          </a:xfrm>
        </p:spPr>
        <p:txBody>
          <a:bodyPr>
            <a:noAutofit/>
          </a:bodyPr>
          <a:lstStyle/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4000" dirty="0" smtClean="0"/>
              <a:t>Local behavioral/mental health services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n-US" sz="1200" dirty="0"/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4000" dirty="0" smtClean="0"/>
              <a:t>Youth Dynamics, </a:t>
            </a:r>
            <a:r>
              <a:rPr lang="en-US" sz="4000" dirty="0" err="1" smtClean="0"/>
              <a:t>Altacare</a:t>
            </a:r>
            <a:r>
              <a:rPr lang="en-US" sz="4000" dirty="0" smtClean="0"/>
              <a:t>, related agencies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n-US" sz="1200" dirty="0"/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4000" dirty="0" smtClean="0"/>
              <a:t>Outside support/workshops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n-US" sz="1200" dirty="0"/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4000" dirty="0" smtClean="0"/>
              <a:t>Key is to allow access/tap into resources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334970" cy="26885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69431"/>
            <a:ext cx="2334970" cy="268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328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8145" y="198871"/>
            <a:ext cx="6407727" cy="1325563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+mn-lt"/>
              </a:rPr>
              <a:t>Academic Programs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1756786"/>
            <a:ext cx="9199417" cy="4351338"/>
          </a:xfrm>
        </p:spPr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4000" dirty="0" smtClean="0"/>
              <a:t>Direct/Explicit Instruction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r>
              <a:rPr lang="en-US" sz="4000" dirty="0"/>
              <a:t>	</a:t>
            </a:r>
            <a:r>
              <a:rPr lang="en-US" sz="4000" dirty="0" smtClean="0"/>
              <a:t>Effect Size = .59 (Hattie, 2009)</a:t>
            </a:r>
          </a:p>
          <a:p>
            <a:pPr marL="457200" lvl="1" indent="0">
              <a:buClr>
                <a:schemeClr val="accent6">
                  <a:lumMod val="75000"/>
                </a:schemeClr>
              </a:buClr>
              <a:buNone/>
            </a:pPr>
            <a:r>
              <a:rPr lang="en-US" sz="4000" dirty="0" smtClean="0"/>
              <a:t>	Reading Mastery, Corrective Math, etc.</a:t>
            </a:r>
          </a:p>
          <a:p>
            <a:pPr lvl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n-US" sz="1200" dirty="0" smtClean="0"/>
          </a:p>
          <a:p>
            <a:pPr lvl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4000" dirty="0" smtClean="0"/>
              <a:t>ICU Database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334970" cy="26885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69431"/>
            <a:ext cx="2334970" cy="268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40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7030" y="0"/>
            <a:ext cx="2334970" cy="268856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709"/>
            <a:ext cx="2334970" cy="268856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5806"/>
            <a:ext cx="2334970" cy="26885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1" y="-2"/>
            <a:ext cx="4752108" cy="6858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69431"/>
            <a:ext cx="2334970" cy="26885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7030" y="4169430"/>
            <a:ext cx="2334970" cy="268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3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2653" y="272000"/>
            <a:ext cx="4876801" cy="1325563"/>
          </a:xfrm>
        </p:spPr>
        <p:txBody>
          <a:bodyPr/>
          <a:lstStyle/>
          <a:p>
            <a:r>
              <a:rPr lang="en-US" b="1" dirty="0" smtClean="0">
                <a:latin typeface="+mn-lt"/>
              </a:rPr>
              <a:t>Effects of Exclusion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927" y="1759527"/>
            <a:ext cx="8866909" cy="4934672"/>
          </a:xfrm>
        </p:spPr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dirty="0" smtClean="0"/>
              <a:t> Student’s </a:t>
            </a:r>
            <a:r>
              <a:rPr lang="en-US" sz="3200" dirty="0"/>
              <a:t>with disabilities are twice as likely to be suspended than their non-disabled peers for the same behavior</a:t>
            </a:r>
            <a:r>
              <a:rPr lang="en-US" sz="3200" dirty="0" smtClean="0"/>
              <a:t>.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endParaRPr lang="en-US" sz="1200" dirty="0" smtClean="0"/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dirty="0" smtClean="0"/>
              <a:t> Suspensions </a:t>
            </a:r>
            <a:r>
              <a:rPr lang="en-US" sz="3200" dirty="0"/>
              <a:t>and expulsions are linked to increased rates of future behavior problems, academic difficulty, detachment, and dropout</a:t>
            </a:r>
            <a:r>
              <a:rPr lang="en-US" sz="3200" dirty="0" smtClean="0"/>
              <a:t>.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endParaRPr lang="en-US" sz="1200" dirty="0"/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dirty="0" smtClean="0"/>
              <a:t> Schools </a:t>
            </a:r>
            <a:r>
              <a:rPr lang="en-US" sz="3200" dirty="0"/>
              <a:t>that suspend more have poorer school climate and lower overall academic achievement </a:t>
            </a:r>
            <a:r>
              <a:rPr lang="en-US" sz="3200" dirty="0" smtClean="0"/>
              <a:t>scores.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7030" y="0"/>
            <a:ext cx="2334970" cy="26885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7030" y="4169431"/>
            <a:ext cx="2334970" cy="268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72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24628" y="4820186"/>
            <a:ext cx="8933922" cy="1096899"/>
          </a:xfrm>
        </p:spPr>
        <p:txBody>
          <a:bodyPr>
            <a:noAutofit/>
          </a:bodyPr>
          <a:lstStyle/>
          <a:p>
            <a:r>
              <a:rPr lang="en-US" sz="7200" b="1" dirty="0" smtClean="0"/>
              <a:t>We</a:t>
            </a:r>
            <a:r>
              <a:rPr lang="en-US" sz="7200" b="1" dirty="0" smtClean="0"/>
              <a:t> </a:t>
            </a:r>
            <a:r>
              <a:rPr lang="en-US" sz="7200" b="1" dirty="0"/>
              <a:t>Need </a:t>
            </a:r>
            <a:r>
              <a:rPr lang="en-US" sz="7200" b="1" dirty="0" smtClean="0"/>
              <a:t>Your</a:t>
            </a:r>
            <a:r>
              <a:rPr lang="en-US" sz="7200" b="1" dirty="0" smtClean="0"/>
              <a:t> </a:t>
            </a:r>
            <a:r>
              <a:rPr lang="en-US" sz="7200" b="1" dirty="0" smtClean="0"/>
              <a:t>Help</a:t>
            </a:r>
            <a:r>
              <a:rPr lang="en-US" sz="7200" b="1" dirty="0"/>
              <a:t>!</a:t>
            </a:r>
            <a:endParaRPr lang="en-US" sz="7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8181" y="-1"/>
            <a:ext cx="2493819" cy="269124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024352"/>
            <a:ext cx="2493480" cy="2688569"/>
          </a:xfrm>
          <a:prstGeom prst="rect">
            <a:avLst/>
          </a:prstGeom>
        </p:spPr>
      </p:pic>
      <p:sp>
        <p:nvSpPr>
          <p:cNvPr id="7" name="Title 1"/>
          <p:cNvSpPr txBox="1">
            <a:spLocks noGrp="1"/>
          </p:cNvSpPr>
          <p:nvPr>
            <p:ph type="ctrTitle"/>
          </p:nvPr>
        </p:nvSpPr>
        <p:spPr>
          <a:xfrm>
            <a:off x="2493480" y="1036275"/>
            <a:ext cx="7376585" cy="3309938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+mn-lt"/>
              </a:rPr>
              <a:t>Identifying &amp; Supporting Students with Mental Health Disabilities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3443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6360" y="975951"/>
            <a:ext cx="5534891" cy="1325563"/>
          </a:xfrm>
        </p:spPr>
        <p:txBody>
          <a:bodyPr/>
          <a:lstStyle/>
          <a:p>
            <a:r>
              <a:rPr lang="en-US" b="1" dirty="0" smtClean="0">
                <a:latin typeface="+mn-lt"/>
              </a:rPr>
              <a:t>Support for……Support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707" y="2781589"/>
            <a:ext cx="7287491" cy="3092739"/>
          </a:xfrm>
        </p:spPr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dirty="0" smtClean="0"/>
              <a:t> Greeting </a:t>
            </a:r>
            <a:r>
              <a:rPr lang="en-US" sz="3200" dirty="0"/>
              <a:t>students at the door (increases engagement by 30</a:t>
            </a:r>
            <a:r>
              <a:rPr lang="en-US" sz="3200" dirty="0" smtClean="0"/>
              <a:t>%)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endParaRPr lang="en-US" sz="1200" dirty="0"/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dirty="0" smtClean="0"/>
              <a:t> Teaching </a:t>
            </a:r>
            <a:r>
              <a:rPr lang="en-US" sz="3200" dirty="0"/>
              <a:t>Expectations (ES= 0.76</a:t>
            </a:r>
            <a:r>
              <a:rPr lang="en-US" sz="3200" dirty="0" smtClean="0"/>
              <a:t>)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endParaRPr lang="en-US" sz="1200" dirty="0"/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dirty="0" smtClean="0"/>
              <a:t> Reinforcing </a:t>
            </a:r>
            <a:r>
              <a:rPr lang="en-US" sz="3200" dirty="0"/>
              <a:t>positive behavior (ES= 1.17)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846015" y="316596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85847" y="318491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7030" y="0"/>
            <a:ext cx="2334970" cy="27815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7030" y="4169431"/>
            <a:ext cx="2334970" cy="268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46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8982"/>
            <a:ext cx="8998527" cy="53179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References: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Allan </a:t>
            </a:r>
            <a:r>
              <a:rPr lang="en-US" sz="2000" dirty="0" err="1"/>
              <a:t>Allday</a:t>
            </a:r>
            <a:r>
              <a:rPr lang="en-US" sz="2000" dirty="0"/>
              <a:t>, R., &amp; </a:t>
            </a:r>
            <a:r>
              <a:rPr lang="en-US" sz="2000" dirty="0" err="1"/>
              <a:t>Pakurar</a:t>
            </a:r>
            <a:r>
              <a:rPr lang="en-US" sz="2000" dirty="0"/>
              <a:t>, K. (2007). Effects of Teacher Greetings on Student On-task Behavior. </a:t>
            </a:r>
            <a:r>
              <a:rPr lang="en-US" sz="2000" i="1" dirty="0"/>
              <a:t>Journal of Applied Behavior Analysis</a:t>
            </a:r>
            <a:r>
              <a:rPr lang="en-US" sz="2000" dirty="0"/>
              <a:t>, </a:t>
            </a:r>
            <a:r>
              <a:rPr lang="en-US" sz="2000" i="1" dirty="0"/>
              <a:t>40</a:t>
            </a:r>
            <a:r>
              <a:rPr lang="en-US" sz="2000" dirty="0"/>
              <a:t>(2), 317–320. http://</a:t>
            </a:r>
            <a:r>
              <a:rPr lang="en-US" sz="2000" dirty="0" err="1"/>
              <a:t>doi.org</a:t>
            </a:r>
            <a:r>
              <a:rPr lang="en-US" sz="2000" dirty="0"/>
              <a:t>/10.1901/jaba.2007.86-06	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FACT SHEET: School Discipline and the </a:t>
            </a:r>
            <a:r>
              <a:rPr lang="en-US" sz="2000" dirty="0" err="1"/>
              <a:t>Pushout</a:t>
            </a:r>
            <a:r>
              <a:rPr lang="en-US" sz="2000" dirty="0"/>
              <a:t> Problem</a:t>
            </a:r>
          </a:p>
          <a:p>
            <a:pPr marL="0" indent="0">
              <a:buNone/>
            </a:pPr>
            <a:r>
              <a:rPr lang="en-US" sz="2000" dirty="0">
                <a:hlinkClick r:id="rId2"/>
              </a:rPr>
              <a:t>http://www.dignityinschools.org/files/DSC_Pushout_Fact_Sheet.pdf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Skiba, R., &amp; Sprague J. (2008). Safety without Suspensions: </a:t>
            </a:r>
            <a:r>
              <a:rPr lang="en-US" sz="2000" dirty="0">
                <a:hlinkClick r:id="rId3"/>
              </a:rPr>
              <a:t>http://www.pbis.org/training/coach-and-trainer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Wang, </a:t>
            </a:r>
            <a:r>
              <a:rPr lang="en-US" sz="2000" dirty="0" err="1"/>
              <a:t>Haertel</a:t>
            </a:r>
            <a:r>
              <a:rPr lang="en-US" sz="2000" dirty="0"/>
              <a:t>, and Walberg (1993), Toward a knowledge base for school </a:t>
            </a:r>
            <a:r>
              <a:rPr lang="en-US" sz="2000" dirty="0"/>
              <a:t>learning</a:t>
            </a:r>
            <a:r>
              <a:rPr lang="en-US" sz="2000" dirty="0"/>
              <a:t>.  </a:t>
            </a:r>
            <a:r>
              <a:rPr lang="en-US" sz="2000" i="1" dirty="0"/>
              <a:t>Review of Educational Research, </a:t>
            </a:r>
            <a:r>
              <a:rPr lang="en-US" sz="2000" dirty="0"/>
              <a:t>63(3), 249-294.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57030" y="0"/>
            <a:ext cx="2334970" cy="26885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57030" y="4169431"/>
            <a:ext cx="2334970" cy="268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21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7030" y="0"/>
            <a:ext cx="2334970" cy="268856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709"/>
            <a:ext cx="2334970" cy="268856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5806"/>
            <a:ext cx="2334970" cy="26885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1" y="-2"/>
            <a:ext cx="4752108" cy="6858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69431"/>
            <a:ext cx="2334970" cy="26885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7030" y="4169430"/>
            <a:ext cx="2334970" cy="268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19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854" y="0"/>
            <a:ext cx="2334970" cy="268856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7030" y="82338"/>
            <a:ext cx="2334970" cy="268856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7369"/>
            <a:ext cx="2334970" cy="26885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7052" y="1970198"/>
            <a:ext cx="6816436" cy="357618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Rectangle 6"/>
          <p:cNvSpPr/>
          <p:nvPr/>
        </p:nvSpPr>
        <p:spPr>
          <a:xfrm>
            <a:off x="3519052" y="5546379"/>
            <a:ext cx="52924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Maslow's </a:t>
            </a:r>
            <a:r>
              <a:rPr lang="en-US" sz="3200" b="1" dirty="0" smtClean="0"/>
              <a:t>Hierarchy </a:t>
            </a:r>
            <a:r>
              <a:rPr lang="en-US" sz="3200" b="1" dirty="0"/>
              <a:t>of </a:t>
            </a:r>
            <a:r>
              <a:rPr lang="en-US" sz="3200" b="1" dirty="0" smtClean="0"/>
              <a:t>Needs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 flipH="1">
            <a:off x="2969559" y="836452"/>
            <a:ext cx="64007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Kids Are People Too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55088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8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7485" y="1532546"/>
            <a:ext cx="1044632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"Right </a:t>
            </a:r>
            <a:r>
              <a:rPr lang="en-US" sz="3200" b="1" dirty="0" smtClean="0"/>
              <a:t>Here“ </a:t>
            </a:r>
            <a:r>
              <a:rPr lang="en-US" sz="2000" dirty="0" smtClean="0"/>
              <a:t>by </a:t>
            </a:r>
            <a:r>
              <a:rPr lang="en-US" sz="2000" dirty="0" err="1" smtClean="0"/>
              <a:t>Staind</a:t>
            </a:r>
            <a:endParaRPr lang="en-US" sz="2000" dirty="0" smtClean="0"/>
          </a:p>
          <a:p>
            <a:pPr algn="ctr"/>
            <a:r>
              <a:rPr lang="en-US" sz="2000" dirty="0"/>
              <a:t/>
            </a:r>
            <a:br>
              <a:rPr lang="en-US" sz="2000" dirty="0"/>
            </a:br>
            <a:r>
              <a:rPr lang="en-US" sz="3200" dirty="0" smtClean="0"/>
              <a:t>I </a:t>
            </a:r>
            <a:r>
              <a:rPr lang="en-US" sz="3200" dirty="0"/>
              <a:t>know I've been mistaken</a:t>
            </a:r>
            <a:br>
              <a:rPr lang="en-US" sz="3200" dirty="0"/>
            </a:br>
            <a:r>
              <a:rPr lang="en-US" sz="3200" dirty="0"/>
              <a:t>But just give me a break and see the changes that I've made</a:t>
            </a:r>
            <a:br>
              <a:rPr lang="en-US" sz="3200" dirty="0"/>
            </a:br>
            <a:r>
              <a:rPr lang="en-US" sz="3200" dirty="0"/>
              <a:t>I've got some imperfections</a:t>
            </a:r>
            <a:br>
              <a:rPr lang="en-US" sz="3200" dirty="0"/>
            </a:br>
            <a:r>
              <a:rPr lang="en-US" sz="3200" dirty="0"/>
              <a:t>But how can you collect them all and throw them in my face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334970" cy="268856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7030" y="0"/>
            <a:ext cx="2334970" cy="268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29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73235" y="319440"/>
            <a:ext cx="6830291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4000" b="1" dirty="0" smtClean="0"/>
              <a:t>Disconnecting Kids </a:t>
            </a:r>
          </a:p>
          <a:p>
            <a:pPr lvl="0" algn="ctr"/>
            <a:r>
              <a:rPr lang="en-US" sz="4000" b="1" dirty="0" smtClean="0"/>
              <a:t>and </a:t>
            </a:r>
            <a:r>
              <a:rPr lang="en-US" sz="4000" b="1" dirty="0"/>
              <a:t>F</a:t>
            </a:r>
            <a:r>
              <a:rPr lang="en-US" sz="4000" b="1" dirty="0" smtClean="0"/>
              <a:t>amilies from the School.</a:t>
            </a:r>
          </a:p>
          <a:p>
            <a:pPr lvl="0" algn="ctr"/>
            <a:endParaRPr lang="en-US" sz="1200" b="1" dirty="0" smtClean="0"/>
          </a:p>
          <a:p>
            <a:pPr marL="457200" lvl="0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dirty="0" smtClean="0"/>
              <a:t>Class Jobs - Privileges</a:t>
            </a:r>
          </a:p>
          <a:p>
            <a:pPr marL="457200" lvl="0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dirty="0" smtClean="0"/>
              <a:t>Lunch and </a:t>
            </a:r>
            <a:r>
              <a:rPr lang="en-US" sz="3200" dirty="0"/>
              <a:t>R</a:t>
            </a:r>
            <a:r>
              <a:rPr lang="en-US" sz="3200" dirty="0" smtClean="0"/>
              <a:t>ecess</a:t>
            </a:r>
          </a:p>
          <a:p>
            <a:pPr marL="457200" lvl="0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dirty="0" smtClean="0"/>
              <a:t>Celebrations – Incentives – Field Trips</a:t>
            </a:r>
          </a:p>
          <a:p>
            <a:pPr marL="457200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dirty="0"/>
              <a:t>Eligibility and </a:t>
            </a:r>
            <a:r>
              <a:rPr lang="en-US" sz="3200" dirty="0" smtClean="0"/>
              <a:t>Sports</a:t>
            </a:r>
          </a:p>
          <a:p>
            <a:pPr marL="457200" lvl="0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dirty="0"/>
              <a:t>Office Referrals and </a:t>
            </a:r>
            <a:r>
              <a:rPr lang="en-US" sz="3200" dirty="0" smtClean="0"/>
              <a:t>Suspensions</a:t>
            </a:r>
          </a:p>
          <a:p>
            <a:pPr marL="457200" lvl="0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dirty="0" smtClean="0"/>
              <a:t>Organizations – Clubs – Dances</a:t>
            </a:r>
          </a:p>
          <a:p>
            <a:pPr marL="457200" lvl="0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dirty="0" smtClean="0"/>
              <a:t>10 Day Drop </a:t>
            </a:r>
            <a:r>
              <a:rPr lang="en-US" sz="3200" dirty="0" smtClean="0"/>
              <a:t>Rule</a:t>
            </a:r>
            <a:endParaRPr lang="en-US" sz="32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854" y="0"/>
            <a:ext cx="2334970" cy="268856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18215"/>
            <a:ext cx="2334970" cy="268856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flipH="1">
            <a:off x="4752107" y="5274643"/>
            <a:ext cx="74398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Parents</a:t>
            </a:r>
            <a:r>
              <a:rPr lang="en-US" sz="4800" dirty="0" smtClean="0"/>
              <a:t> </a:t>
            </a:r>
            <a:r>
              <a:rPr lang="en-US" sz="4800" dirty="0" smtClean="0"/>
              <a:t>Are People </a:t>
            </a:r>
            <a:r>
              <a:rPr lang="en-US" sz="4800" dirty="0" smtClean="0"/>
              <a:t>Too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026408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0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4911" y="1828392"/>
            <a:ext cx="11240086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600" b="1" dirty="0" smtClean="0"/>
              <a:t>Doing Things </a:t>
            </a:r>
            <a:r>
              <a:rPr lang="en-US" sz="3600" b="1" dirty="0" smtClean="0"/>
              <a:t>Differently</a:t>
            </a:r>
          </a:p>
          <a:p>
            <a:pPr lvl="0" algn="ctr"/>
            <a:endParaRPr lang="en-US" sz="1400" b="1" dirty="0" smtClean="0"/>
          </a:p>
          <a:p>
            <a:pPr marL="457200" lvl="0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dirty="0" smtClean="0"/>
              <a:t>Create healthy </a:t>
            </a:r>
            <a:r>
              <a:rPr lang="en-US" sz="3200" dirty="0"/>
              <a:t>school </a:t>
            </a:r>
            <a:r>
              <a:rPr lang="en-US" sz="3200" dirty="0" smtClean="0"/>
              <a:t>cultures – </a:t>
            </a:r>
            <a:r>
              <a:rPr lang="en-US" sz="2000" dirty="0" smtClean="0"/>
              <a:t>Anthony Muhammad</a:t>
            </a:r>
          </a:p>
          <a:p>
            <a:pPr marL="457200" lvl="0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dirty="0" smtClean="0"/>
              <a:t>Build student confidence through success experiences </a:t>
            </a:r>
            <a:r>
              <a:rPr lang="en-US" sz="2400" dirty="0" smtClean="0"/>
              <a:t>(esteem)</a:t>
            </a:r>
            <a:endParaRPr lang="en-US" sz="2400" dirty="0"/>
          </a:p>
          <a:p>
            <a:pPr marL="457200" lvl="0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dirty="0" smtClean="0"/>
              <a:t>Connect </a:t>
            </a:r>
            <a:r>
              <a:rPr lang="en-US" sz="3200" b="1" u="sng" dirty="0" smtClean="0"/>
              <a:t>all</a:t>
            </a:r>
            <a:r>
              <a:rPr lang="en-US" sz="3200" dirty="0" smtClean="0"/>
              <a:t> staff, students, and families to the school</a:t>
            </a:r>
          </a:p>
          <a:p>
            <a:pPr marL="457200" lvl="0" indent="-4572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dirty="0" smtClean="0"/>
              <a:t>Rewrite handbooks through the “love/belonging” lens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334970" cy="268856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7030" y="0"/>
            <a:ext cx="2334970" cy="268856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4911" y="5238297"/>
            <a:ext cx="112400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“If you always hope to end up loving and supporting your child, why don’t you </a:t>
            </a:r>
            <a:r>
              <a:rPr lang="en-US" sz="3200" i="1" dirty="0" smtClean="0"/>
              <a:t>just </a:t>
            </a:r>
            <a:r>
              <a:rPr lang="en-US" sz="3200" i="1" dirty="0" smtClean="0"/>
              <a:t>start </a:t>
            </a:r>
            <a:r>
              <a:rPr lang="en-US" sz="3200" i="1" dirty="0" smtClean="0"/>
              <a:t>there?” – Liz Davis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306725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1" y="-2"/>
            <a:ext cx="4752108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46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2189019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Betty Gion – School Counselor</a:t>
            </a:r>
            <a:r>
              <a:rPr lang="en-US" dirty="0">
                <a:latin typeface="+mn-lt"/>
              </a:rPr>
              <a:t/>
            </a:r>
            <a:br>
              <a:rPr lang="en-US" dirty="0">
                <a:latin typeface="+mn-lt"/>
              </a:rPr>
            </a:br>
            <a:r>
              <a:rPr lang="en-US" sz="3200" b="1" dirty="0" smtClean="0">
                <a:latin typeface="+mn-lt"/>
              </a:rPr>
              <a:t>Pathfinder High School,  </a:t>
            </a:r>
            <a:r>
              <a:rPr lang="en-US" sz="3200" b="1" dirty="0">
                <a:latin typeface="+mn-lt"/>
              </a:rPr>
              <a:t>Lander, </a:t>
            </a:r>
            <a:r>
              <a:rPr lang="en-US" sz="3200" b="1" dirty="0" smtClean="0">
                <a:latin typeface="+mn-lt"/>
              </a:rPr>
              <a:t>WY</a:t>
            </a:r>
            <a:r>
              <a:rPr lang="en-US" b="1" dirty="0"/>
              <a:t> </a:t>
            </a:r>
            <a:endParaRPr lang="en-US" sz="3200" dirty="0"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9854" y="-41562"/>
            <a:ext cx="2272145" cy="218901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5"/>
            <a:ext cx="2274005" cy="218865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10224" y="1944838"/>
            <a:ext cx="787856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/>
              <a:t>Scott Gion – Middle School Principal</a:t>
            </a:r>
            <a:r>
              <a:rPr lang="en-US" dirty="0"/>
              <a:t/>
            </a:r>
            <a:br>
              <a:rPr lang="en-US" dirty="0"/>
            </a:br>
            <a:r>
              <a:rPr lang="en-US" sz="3200" b="1" dirty="0"/>
              <a:t>Wyoming Indian Middle School,  </a:t>
            </a:r>
            <a:r>
              <a:rPr lang="en-US" sz="3200" b="1" dirty="0" err="1"/>
              <a:t>Ethete</a:t>
            </a:r>
            <a:r>
              <a:rPr lang="en-US" sz="3200" b="1" dirty="0"/>
              <a:t>, WY</a:t>
            </a:r>
            <a:br>
              <a:rPr lang="en-US" sz="3200" b="1" dirty="0"/>
            </a:b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56716" y="3454983"/>
            <a:ext cx="798558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/>
              <a:t>Jacob Gion – Middle School Principal</a:t>
            </a:r>
            <a:r>
              <a:rPr lang="en-US" dirty="0"/>
              <a:t/>
            </a:r>
            <a:br>
              <a:rPr lang="en-US" dirty="0"/>
            </a:br>
            <a:r>
              <a:rPr lang="en-US" sz="3200" b="1" dirty="0"/>
              <a:t>St. </a:t>
            </a:r>
            <a:r>
              <a:rPr lang="en-US" sz="3200" b="1" dirty="0" err="1"/>
              <a:t>Labre</a:t>
            </a:r>
            <a:r>
              <a:rPr lang="en-US" sz="3200" b="1" dirty="0"/>
              <a:t> Indian School,  Ashland, MT</a:t>
            </a:r>
            <a:br>
              <a:rPr lang="en-US" sz="3200" b="1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4877" y="4914911"/>
            <a:ext cx="10915232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/>
              <a:t>Cody Gion- School Psychologist/Doctorate Student</a:t>
            </a:r>
            <a:r>
              <a:rPr lang="en-US" dirty="0"/>
              <a:t/>
            </a:r>
            <a:br>
              <a:rPr lang="en-US" dirty="0"/>
            </a:br>
            <a:r>
              <a:rPr lang="en-US" sz="3200" b="1" dirty="0"/>
              <a:t>University of Oregon,  Eugene, OR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9302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93480" y="651164"/>
            <a:ext cx="7245927" cy="5728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Facts on Children’s Mental Health in </a:t>
            </a:r>
            <a:r>
              <a:rPr lang="en-US" sz="4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America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Prevalence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children 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 9-17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3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21%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have a diagnosable mental or addictive </a:t>
            </a: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disorder.</a:t>
            </a:r>
          </a:p>
          <a:p>
            <a:pPr marL="457200" indent="-457200">
              <a:lnSpc>
                <a:spcPct val="115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n-US" sz="3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Half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all lifetime cases of mental disorders begin by 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 14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2036" y="0"/>
            <a:ext cx="2493480" cy="268856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93480" cy="268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32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34321" y="429491"/>
            <a:ext cx="7661564" cy="6180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5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takes 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8-10 years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average – from the first set of symptoms to when/if a student  receives treatment</a:t>
            </a: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171450" indent="-171450">
              <a:lnSpc>
                <a:spcPct val="115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n-US" sz="12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</a:rPr>
              <a:t>any given year, </a:t>
            </a:r>
            <a:r>
              <a:rPr lang="en-US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only 20%</a:t>
            </a: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</a:rPr>
              <a:t> of children with mental disorders are identified and receive mental health </a:t>
            </a:r>
            <a:r>
              <a:rPr lang="en-US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services.</a:t>
            </a:r>
          </a:p>
          <a:p>
            <a:pPr marL="171450" indent="-171450">
              <a:lnSpc>
                <a:spcPct val="115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n-US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Untreated</a:t>
            </a: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</a:rPr>
              <a:t> mental disorder can lead to more severe, more difficult to </a:t>
            </a:r>
            <a:r>
              <a:rPr lang="en-US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treat, disorders </a:t>
            </a: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</a:rPr>
              <a:t>and the development of co-occurring mental illness</a:t>
            </a:r>
            <a:r>
              <a:rPr lang="en-US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145" y="-1"/>
            <a:ext cx="2299854" cy="268856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334321" cy="268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22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7175" y="757469"/>
            <a:ext cx="9844088" cy="5295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5400" b="1" dirty="0"/>
              <a:t>Hmmm . . </a:t>
            </a:r>
            <a:r>
              <a:rPr lang="en-US" sz="5400" dirty="0"/>
              <a:t>.  </a:t>
            </a:r>
            <a:endParaRPr lang="en-US" sz="5400" dirty="0" smtClean="0"/>
          </a:p>
          <a:p>
            <a:pPr marL="571500" indent="-571500">
              <a:lnSpc>
                <a:spcPct val="115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600" dirty="0" smtClean="0"/>
              <a:t>21 </a:t>
            </a:r>
            <a:r>
              <a:rPr lang="en-US" sz="3600" dirty="0"/>
              <a:t>children out 100 have a mental health disorder, </a:t>
            </a:r>
            <a:endParaRPr lang="en-US" sz="3600" dirty="0" smtClean="0"/>
          </a:p>
          <a:p>
            <a:pPr marL="171450" indent="-171450">
              <a:lnSpc>
                <a:spcPct val="115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n-US" sz="1200" dirty="0" smtClean="0"/>
          </a:p>
          <a:p>
            <a:pPr marL="571500" indent="-571500">
              <a:lnSpc>
                <a:spcPct val="115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600" dirty="0"/>
              <a:t>i</a:t>
            </a:r>
            <a:r>
              <a:rPr lang="en-US" sz="3600" dirty="0" smtClean="0"/>
              <a:t>t </a:t>
            </a:r>
            <a:r>
              <a:rPr lang="en-US" sz="3600" dirty="0"/>
              <a:t>will take about 8-10 years to identify these children . . . </a:t>
            </a:r>
          </a:p>
          <a:p>
            <a:pPr marL="171450" indent="-171450">
              <a:lnSpc>
                <a:spcPct val="115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n-US" sz="1200" dirty="0" smtClean="0"/>
          </a:p>
          <a:p>
            <a:pPr marL="571500" indent="-571500">
              <a:lnSpc>
                <a:spcPct val="115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600" dirty="0" smtClean="0"/>
              <a:t>and in </a:t>
            </a:r>
            <a:r>
              <a:rPr lang="en-US" sz="3600" dirty="0"/>
              <a:t>any given year only 4.2 children/100 will receive services</a:t>
            </a:r>
            <a:r>
              <a:rPr lang="en-US" sz="3200" dirty="0"/>
              <a:t>.</a:t>
            </a:r>
            <a:endParaRPr lang="en-US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8520" y="4121664"/>
            <a:ext cx="2493480" cy="268856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8520" y="0"/>
            <a:ext cx="2493480" cy="268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787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14613" y="0"/>
            <a:ext cx="9466551" cy="27556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School Failure: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56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high school dropouts have a 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diagnosed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mental health disorder.  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Highest</a:t>
            </a: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dropout rate of 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 disability group.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93480" cy="268856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00075" y="2948673"/>
            <a:ext cx="113299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 Challenges Addressed in School-Based Mental Health Services</a:t>
            </a:r>
            <a:endParaRPr lang="en-US" sz="32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290411"/>
              </p:ext>
            </p:extLst>
          </p:nvPr>
        </p:nvGraphicFramePr>
        <p:xfrm>
          <a:off x="114298" y="3667209"/>
          <a:ext cx="11815764" cy="2944368"/>
        </p:xfrm>
        <a:graphic>
          <a:graphicData uri="http://schemas.openxmlformats.org/drawingml/2006/table">
            <a:tbl>
              <a:tblPr firstRow="1" firstCol="1" bandRow="1"/>
              <a:tblGrid>
                <a:gridCol w="5907882"/>
                <a:gridCol w="5907882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Boys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Girls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Social/Interpersonal or family problems  (66%)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Social/Interpersonal or family problems (74%)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Aggression or disruptive behaviors </a:t>
                      </a:r>
                      <a:endParaRPr lang="en-US" sz="2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Depression/grief </a:t>
                      </a:r>
                      <a:endParaRPr lang="en-US" sz="2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Alcohol/drug problems </a:t>
                      </a:r>
                      <a:endParaRPr lang="en-US" sz="2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Anxiety </a:t>
                      </a:r>
                      <a:endParaRPr lang="en-US" sz="2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5284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93480" y="1344284"/>
            <a:ext cx="959167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5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Only 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32%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students with serious mental illness continue onto postsecondary education</a:t>
            </a: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lnSpc>
                <a:spcPct val="115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64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college students with mental-health issues drop out.</a:t>
            </a:r>
          </a:p>
          <a:p>
            <a:pPr algn="ctr"/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only 7% of parents report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their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college students as experiencing mental health issues)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43363"/>
            <a:ext cx="2493480" cy="268856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93480" cy="268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206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93480" y="886807"/>
            <a:ext cx="9698520" cy="4697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Suicide: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90% of children/adolescents who commit suicide have a mental disorder. </a:t>
            </a:r>
            <a:endParaRPr lang="en-US" sz="3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15000"/>
              </a:lnSpc>
              <a:spcAft>
                <a:spcPts val="10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3200" b="1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leading cause of death – ages 15 to </a:t>
            </a: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24.</a:t>
            </a:r>
          </a:p>
          <a:p>
            <a:pPr marL="171450" indent="-171450">
              <a:lnSpc>
                <a:spcPct val="115000"/>
              </a:lnSpc>
              <a:spcAft>
                <a:spcPts val="10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rate of suicide for children incarcerated is 4X higher than the general public.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93480" cy="268856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69431"/>
            <a:ext cx="2493480" cy="268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572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</TotalTime>
  <Words>759</Words>
  <Application>Microsoft Office PowerPoint</Application>
  <PresentationFormat>Widescreen</PresentationFormat>
  <Paragraphs>134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Wingdings</vt:lpstr>
      <vt:lpstr>Office Theme</vt:lpstr>
      <vt:lpstr>Wyoming Counseling Association Conference</vt:lpstr>
      <vt:lpstr>Identifying &amp; Supporting Students with Mental Health Disabilities</vt:lpstr>
      <vt:lpstr>Betty Gion – School Counselor Pathfinder High School,  Lander, WY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Can I Affect Change?</vt:lpstr>
      <vt:lpstr>3 Keys</vt:lpstr>
      <vt:lpstr>Social Emotional Learning</vt:lpstr>
      <vt:lpstr>Partnerships with Local Agencies</vt:lpstr>
      <vt:lpstr>Academic Programs</vt:lpstr>
      <vt:lpstr>PowerPoint Presentation</vt:lpstr>
      <vt:lpstr>Effects of Exclusion</vt:lpstr>
      <vt:lpstr>Support for……Support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Gion</dc:creator>
  <cp:lastModifiedBy>Scott Gion</cp:lastModifiedBy>
  <cp:revision>54</cp:revision>
  <dcterms:created xsi:type="dcterms:W3CDTF">2015-09-28T23:08:54Z</dcterms:created>
  <dcterms:modified xsi:type="dcterms:W3CDTF">2015-09-30T19:44:49Z</dcterms:modified>
</cp:coreProperties>
</file>