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CF17E2-3F3A-4A94-A2F1-D38C30B27C91}">
  <a:tblStyle styleId="{B3CF17E2-3F3A-4A94-A2F1-D38C30B27C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11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35987f98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35987f98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3a1d5c8f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3a1d5c8f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35987f98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35987f98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35987f9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35987f9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3a3d893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3a3d893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3a3d893b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3a3d893b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35987f98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35987f98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35987f98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35987f98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189172cb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189172cb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189172cb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189172cb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3aa67bc4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3aa67bc4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189172cb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189172cb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189172cb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189172cb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3b906178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3b906178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3b906178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3b9061789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35987f98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35987f98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3ae541bf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3ae541bf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3ae541bf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3ae541bf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18765bfc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18765bfc8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18765bfc8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18765bfc8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18765bfc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18765bfc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3ae541b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3ae541bf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18765bfc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18765bfc8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35987f98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35987f98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3aa67bc4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3aa67bc4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3aa67bc4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3aa67bc4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66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18765bf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18765bf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189172cb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189172cb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35987f9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35987f9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3bd16573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3bd16573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73172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33607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33249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60016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00326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70341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05655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96143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91359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75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202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70294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72286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9125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06710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04297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26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92394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18257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5979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 Deep Dive into Supervision in Rocky Mountain Communities</a:t>
            </a:r>
            <a:endParaRPr sz="4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DeDiego, PhD, NCC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Southerland, MS, PPC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Andrea McGrath, MA, LPC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Lay-nah Blue Morris-Howe, PhD, LPC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38" name="Oval 137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489857" y="1234440"/>
            <a:ext cx="2642159" cy="335311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300">
                <a:solidFill>
                  <a:schemeClr val="tx1"/>
                </a:solidFill>
              </a:rPr>
              <a:t>Reflective Developmental Model of Supervision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621873" y="1234440"/>
            <a:ext cx="4720836" cy="335311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285750" lvl="0" indent="-28575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Aim: Growing supervisees into self-supervisors.</a:t>
            </a:r>
          </a:p>
          <a:p>
            <a:pPr marL="285750" lvl="0" indent="-28575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Method: Inviting reflection on clinical experiences to promote a shift from novice to expert</a:t>
            </a:r>
          </a:p>
          <a:p>
            <a:pPr marL="285750" lvl="0" indent="-28575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Areas of Focus: Skills/Strategies, Personhood issues, and Conceptualization</a:t>
            </a:r>
          </a:p>
          <a:p>
            <a:pPr marL="285750" lvl="0" indent="-28575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Trigger Event &gt; Reaction &gt; Reevaluation &gt; Growth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Reflective Developmental Model of Supervision</a:t>
            </a:r>
            <a:endParaRPr sz="2400" dirty="0"/>
          </a:p>
        </p:txBody>
      </p:sp>
      <p:cxnSp>
        <p:nvCxnSpPr>
          <p:cNvPr id="110" name="Google Shape;110;p22"/>
          <p:cNvCxnSpPr/>
          <p:nvPr/>
        </p:nvCxnSpPr>
        <p:spPr>
          <a:xfrm rot="10800000" flipH="1">
            <a:off x="780225" y="1573075"/>
            <a:ext cx="6813300" cy="366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oogle Shape;111;p22"/>
          <p:cNvCxnSpPr/>
          <p:nvPr/>
        </p:nvCxnSpPr>
        <p:spPr>
          <a:xfrm rot="10800000" flipH="1">
            <a:off x="975250" y="4217875"/>
            <a:ext cx="6606000" cy="12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oogle Shape;112;p22"/>
          <p:cNvCxnSpPr/>
          <p:nvPr/>
        </p:nvCxnSpPr>
        <p:spPr>
          <a:xfrm>
            <a:off x="975250" y="1890000"/>
            <a:ext cx="6033300" cy="6093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oogle Shape;113;p22"/>
          <p:cNvCxnSpPr/>
          <p:nvPr/>
        </p:nvCxnSpPr>
        <p:spPr>
          <a:xfrm rot="10800000" flipH="1">
            <a:off x="1072750" y="2706725"/>
            <a:ext cx="5765100" cy="4143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oogle Shape;114;p22"/>
          <p:cNvCxnSpPr/>
          <p:nvPr/>
        </p:nvCxnSpPr>
        <p:spPr>
          <a:xfrm rot="10800000" flipH="1">
            <a:off x="1145875" y="2901525"/>
            <a:ext cx="5801700" cy="5364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oogle Shape;115;p22"/>
          <p:cNvCxnSpPr/>
          <p:nvPr/>
        </p:nvCxnSpPr>
        <p:spPr>
          <a:xfrm>
            <a:off x="1133700" y="3754825"/>
            <a:ext cx="5899200" cy="280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Google Shape;116;p22"/>
          <p:cNvSpPr txBox="1"/>
          <p:nvPr/>
        </p:nvSpPr>
        <p:spPr>
          <a:xfrm>
            <a:off x="268250" y="1256174"/>
            <a:ext cx="1097050" cy="29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Novice</a:t>
            </a:r>
            <a:endParaRPr dirty="0"/>
          </a:p>
        </p:txBody>
      </p:sp>
      <p:sp>
        <p:nvSpPr>
          <p:cNvPr id="117" name="Google Shape;117;p22"/>
          <p:cNvSpPr txBox="1"/>
          <p:nvPr/>
        </p:nvSpPr>
        <p:spPr>
          <a:xfrm>
            <a:off x="6837850" y="1228349"/>
            <a:ext cx="1097050" cy="34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Expert</a:t>
            </a:r>
            <a:endParaRPr dirty="0"/>
          </a:p>
        </p:txBody>
      </p:sp>
      <p:sp>
        <p:nvSpPr>
          <p:cNvPr id="118" name="Google Shape;118;p22"/>
          <p:cNvSpPr txBox="1"/>
          <p:nvPr/>
        </p:nvSpPr>
        <p:spPr>
          <a:xfrm>
            <a:off x="1072750" y="4249201"/>
            <a:ext cx="70206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Active                                                                    		Passive</a:t>
            </a:r>
            <a:endParaRPr dirty="0"/>
          </a:p>
        </p:txBody>
      </p:sp>
      <p:sp>
        <p:nvSpPr>
          <p:cNvPr id="119" name="Google Shape;119;p22"/>
          <p:cNvSpPr txBox="1"/>
          <p:nvPr/>
        </p:nvSpPr>
        <p:spPr>
          <a:xfrm>
            <a:off x="926500" y="2219075"/>
            <a:ext cx="70206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Feedback-oriented supervision: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Supervisor as a teacher</a:t>
            </a:r>
            <a:endParaRPr dirty="0"/>
          </a:p>
        </p:txBody>
      </p:sp>
      <p:sp>
        <p:nvSpPr>
          <p:cNvPr id="120" name="Google Shape;120;p22"/>
          <p:cNvSpPr txBox="1"/>
          <p:nvPr/>
        </p:nvSpPr>
        <p:spPr>
          <a:xfrm>
            <a:off x="4815549" y="3203875"/>
            <a:ext cx="4082561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Reflectivity-oriented supervision: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Supervisor as consultant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222980" y="1486678"/>
            <a:ext cx="3723608" cy="121674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dirty="0"/>
              <a:t>Integrative Developmental Model of Supervision</a:t>
            </a:r>
          </a:p>
        </p:txBody>
      </p:sp>
      <p:sp>
        <p:nvSpPr>
          <p:cNvPr id="144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0"/>
            <a:ext cx="419604" cy="278223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494" y="0"/>
            <a:ext cx="457382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837933" y="2067482"/>
            <a:ext cx="51435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7" name="Google Shape;127;p23"/>
          <p:cNvGraphicFramePr/>
          <p:nvPr>
            <p:extLst>
              <p:ext uri="{D42A27DB-BD31-4B8C-83A1-F6EECF244321}">
                <p14:modId xmlns:p14="http://schemas.microsoft.com/office/powerpoint/2010/main" val="2359253907"/>
              </p:ext>
            </p:extLst>
          </p:nvPr>
        </p:nvGraphicFramePr>
        <p:xfrm>
          <a:off x="4165120" y="153680"/>
          <a:ext cx="4894357" cy="4910097"/>
        </p:xfrm>
        <a:graphic>
          <a:graphicData uri="http://schemas.openxmlformats.org/drawingml/2006/table">
            <a:tbl>
              <a:tblPr>
                <a:noFill/>
                <a:tableStyleId>{B3CF17E2-3F3A-4A94-A2F1-D38C30B27C91}</a:tableStyleId>
              </a:tblPr>
              <a:tblGrid>
                <a:gridCol w="102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45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dirty="0"/>
                        <a:t>Developmental Stage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dirty="0"/>
                        <a:t>Characteristics of Supervisee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800" b="1" dirty="0"/>
                        <a:t> </a:t>
                      </a:r>
                      <a:r>
                        <a:rPr lang="en-US" sz="1000" b="1" dirty="0"/>
                        <a:t>Supervision Strategies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4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800"/>
                        <a:t>Level 1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800"/>
                        <a:t>High motivation, high level of anxiety, lack of self-awareness, high dependence on supervisor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800"/>
                        <a:t>High level of structure, use of exemplars, instruction on skills, training to raise awareness, strengths-based approach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1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800"/>
                        <a:t>Level 2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800" dirty="0"/>
                        <a:t>Conflict between autonomy and dependence on supervisor, increased self-awareness, less imitation, seeks independence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800"/>
                        <a:t>Less structure, provides less direct instruction, focus on facilitation, offers conceptual viewpoints, parallel process, process counselor reactions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811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800"/>
                        <a:t>Level 3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800"/>
                        <a:t>Developing counseling identity, demonstrates insight, integration of own ideals and ethical standards, empathy for client grows, self-acceptance of strengths and limitations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800" dirty="0"/>
                        <a:t>Structure comes from supervisee, supervisor acts as consultant, challenges to avoid stagnation, use of confrontation</a:t>
                      </a:r>
                    </a:p>
                  </a:txBody>
                  <a:tcPr marL="45792" marR="45792" marT="61050" marB="61050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42" name="Oval 141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489857" y="1234440"/>
            <a:ext cx="2642159" cy="335311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 defTabSz="457200">
              <a:spcBef>
                <a:spcPct val="0"/>
              </a:spcBef>
              <a:spcAft>
                <a:spcPts val="0"/>
              </a:spcAft>
            </a:pPr>
            <a:r>
              <a:rPr lang="en-US" sz="2600">
                <a:solidFill>
                  <a:schemeClr val="tx1"/>
                </a:solidFill>
              </a:rPr>
              <a:t>Discrimination Model of Supervision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621873" y="1234440"/>
            <a:ext cx="4720836" cy="335311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Main Tenets</a:t>
            </a:r>
          </a:p>
          <a:p>
            <a:pPr lvl="1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Supervision is seen as both an educational and relational process.</a:t>
            </a:r>
          </a:p>
          <a:p>
            <a:pPr lvl="1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Supervisors take on a number of distinct roles in supervision based on supervisee needs, experiences, and developmental factors.</a:t>
            </a:r>
          </a:p>
          <a:p>
            <a:pPr lvl="1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Supervisors must assess supervisees’ needs among three foci and select a corresponding supervisor role to meet these needs.</a:t>
            </a:r>
          </a:p>
          <a:p>
            <a:pPr marL="0" lvl="0" indent="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Discrimination Model of Supervision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dirty="0"/>
              <a:t>Supervision has three main foci/purposes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140" name="Google Shape;140;p25"/>
          <p:cNvGraphicFramePr/>
          <p:nvPr>
            <p:extLst>
              <p:ext uri="{D42A27DB-BD31-4B8C-83A1-F6EECF244321}">
                <p14:modId xmlns:p14="http://schemas.microsoft.com/office/powerpoint/2010/main" val="2277052669"/>
              </p:ext>
            </p:extLst>
          </p:nvPr>
        </p:nvGraphicFramePr>
        <p:xfrm>
          <a:off x="714615" y="1675119"/>
          <a:ext cx="7730139" cy="3023356"/>
        </p:xfrm>
        <a:graphic>
          <a:graphicData uri="http://schemas.openxmlformats.org/drawingml/2006/table">
            <a:tbl>
              <a:tblPr>
                <a:noFill/>
                <a:tableStyleId>{B3CF17E2-3F3A-4A94-A2F1-D38C30B27C91}</a:tableStyleId>
              </a:tblPr>
              <a:tblGrid>
                <a:gridCol w="257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6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47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+mj-lt"/>
                        </a:rPr>
                        <a:t>Intervention</a:t>
                      </a:r>
                      <a:endParaRPr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+mj-lt"/>
                        </a:rPr>
                        <a:t>Conceptualization</a:t>
                      </a:r>
                      <a:endParaRPr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+mj-lt"/>
                        </a:rPr>
                        <a:t>Personalization</a:t>
                      </a:r>
                      <a:endParaRPr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58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Observable behavior that supervisees display in session, including skills, techniques, and clinical interventions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Cognitive process, including supervisee’s ability to recognize the client’s themes and patterns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Supervisee’s level of understanding of what is taking place in session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Supervisee self-awareness and ability to adapt his or her own personal style of counseling while maintaining awareness of personal issues and countertransference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Discrimination Model of Supervision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" dirty="0"/>
              <a:t>Supervisors take on three main roles in supervision</a:t>
            </a:r>
            <a:endParaRPr dirty="0"/>
          </a:p>
        </p:txBody>
      </p:sp>
      <p:graphicFrame>
        <p:nvGraphicFramePr>
          <p:cNvPr id="147" name="Google Shape;147;p26"/>
          <p:cNvGraphicFramePr/>
          <p:nvPr>
            <p:extLst>
              <p:ext uri="{D42A27DB-BD31-4B8C-83A1-F6EECF244321}">
                <p14:modId xmlns:p14="http://schemas.microsoft.com/office/powerpoint/2010/main" val="756158437"/>
              </p:ext>
            </p:extLst>
          </p:nvPr>
        </p:nvGraphicFramePr>
        <p:xfrm>
          <a:off x="541725" y="1773983"/>
          <a:ext cx="8060550" cy="2924492"/>
        </p:xfrm>
        <a:graphic>
          <a:graphicData uri="http://schemas.openxmlformats.org/drawingml/2006/table">
            <a:tbl>
              <a:tblPr>
                <a:noFill/>
                <a:tableStyleId>{B3CF17E2-3F3A-4A94-A2F1-D38C30B27C91}</a:tableStyleId>
              </a:tblPr>
              <a:tblGrid>
                <a:gridCol w="268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3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+mj-lt"/>
                        </a:rPr>
                        <a:t>Teacher</a:t>
                      </a:r>
                      <a:endParaRPr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+mj-lt"/>
                        </a:rPr>
                        <a:t>Counselor</a:t>
                      </a:r>
                      <a:endParaRPr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  <a:latin typeface="+mj-lt"/>
                        </a:rPr>
                        <a:t>Consultant</a:t>
                      </a:r>
                      <a:endParaRPr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65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Used when the supervisee needs instruction or direct feedback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Supervisor provides information and resources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Used to increase supervisee reflectivity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Supervisor encourages supervisee to process experiences and responses to clients</a:t>
                      </a:r>
                      <a:endParaRPr sz="14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Used when supervisee is able to think and act independently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Supervisor takes a collaborative role to encourage supervisee autonomy and promote independent thinking </a:t>
                      </a:r>
                      <a:endParaRPr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Examples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882539" y="2170200"/>
            <a:ext cx="6774803" cy="1985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50" name="Picture 2" descr="Image result for practice time">
            <a:extLst>
              <a:ext uri="{FF2B5EF4-FFF2-40B4-BE49-F238E27FC236}">
                <a16:creationId xmlns:a16="http://schemas.microsoft.com/office/drawing/2014/main" id="{A2472941-7253-46AB-8601-DAEE804C2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7" y="1017725"/>
            <a:ext cx="4430445" cy="40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04" name="Oval 103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9143771" cy="354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41649"/>
            <a:ext cx="9144000" cy="2101851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2815271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724128" y="467678"/>
            <a:ext cx="7695743" cy="26429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 defTabSz="457200">
              <a:spcBef>
                <a:spcPct val="0"/>
              </a:spcBef>
              <a:spcAft>
                <a:spcPts val="0"/>
              </a:spcAft>
            </a:pPr>
            <a:r>
              <a:rPr lang="en-US" sz="6000"/>
              <a:t>ACES Best Practices in Supervision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 1: Initiating Supervision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Informed Consent</a:t>
            </a:r>
            <a:endParaRPr dirty="0"/>
          </a:p>
          <a:p>
            <a:pPr marL="742950" lvl="0" indent="-285750" algn="l" rtl="0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dirty="0"/>
          </a:p>
          <a:p>
            <a:pPr lvl="0" algn="l" rtl="0">
              <a:spcBef>
                <a:spcPts val="16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Clear Parameters</a:t>
            </a:r>
            <a:endParaRPr dirty="0"/>
          </a:p>
          <a:p>
            <a:pPr marL="742950" lvl="0" indent="-285750" algn="l" rtl="0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dirty="0"/>
          </a:p>
          <a:p>
            <a:pPr lvl="0" algn="l" rtl="0">
              <a:spcBef>
                <a:spcPts val="16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Discuss Supervision Process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Guideline 2: Goal-setting</a:t>
            </a:r>
            <a:endParaRPr dirty="0"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Co-develop Specific Goals</a:t>
            </a:r>
            <a:endParaRPr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dirty="0"/>
          </a:p>
          <a:p>
            <a:pPr lvl="0" algn="l" rtl="0">
              <a:spcBef>
                <a:spcPts val="16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Goals that directly benefit the therapeutic alliance</a:t>
            </a:r>
            <a:endParaRPr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dirty="0"/>
          </a:p>
          <a:p>
            <a:pPr lvl="0" algn="l" rtl="0">
              <a:spcBef>
                <a:spcPts val="16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Intentionally addressing and evaluating goals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89857" y="1234440"/>
            <a:ext cx="2642159" cy="335311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300">
                <a:solidFill>
                  <a:schemeClr val="tx1"/>
                </a:solidFill>
              </a:rPr>
              <a:t>Designated Qualified Clinical Supervisor (DQCS)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621873" y="1234440"/>
            <a:ext cx="4720836" cy="335311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301625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ym typeface="Merriweather"/>
              </a:rPr>
              <a:t>Requirements</a:t>
            </a:r>
          </a:p>
          <a:p>
            <a:pPr marL="914400" lvl="1" indent="-301625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ym typeface="Merriweather"/>
              </a:rPr>
              <a:t>Licensed for independent practice for a minimum of two years prior to becoming a supervisor. (To meet the two years, your independent license can be from another state.)</a:t>
            </a:r>
          </a:p>
          <a:p>
            <a:pPr marL="914400" lvl="1" indent="-301625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ym typeface="Merriweather"/>
              </a:rPr>
              <a:t>Have 4 years of post-graduate professional experience in your discipline prior to providing supervision.</a:t>
            </a:r>
          </a:p>
          <a:p>
            <a:pPr marL="914400" lvl="1" indent="-301625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ym typeface="Merriweather"/>
              </a:rPr>
              <a:t>Not have any disciplinary action from the Board. (Exceptions can be granted from this requirement by the Board.)</a:t>
            </a:r>
          </a:p>
          <a:p>
            <a:pPr marL="0" lvl="0" indent="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ym typeface="Merriweather"/>
            </a:endParaRPr>
          </a:p>
          <a:p>
            <a:pPr marL="0" lvl="0" indent="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 3: Giving Feedback</a:t>
            </a: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Regular and Ongoing Feedback</a:t>
            </a:r>
            <a:endParaRPr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dirty="0"/>
          </a:p>
          <a:p>
            <a:pPr lvl="0" algn="l" rtl="0">
              <a:spcBef>
                <a:spcPts val="16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Direct Feedback</a:t>
            </a:r>
            <a:endParaRPr dirty="0"/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dirty="0"/>
          </a:p>
          <a:p>
            <a:pPr lvl="0" algn="l" rtl="0">
              <a:spcBef>
                <a:spcPts val="16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Attend to Multiple Sources of Feedback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 4: Conducting Supervision</a:t>
            </a:r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Supervisor adheres to appropriate professional standard (accreditation, licensure, certification)</a:t>
            </a:r>
          </a:p>
          <a:p>
            <a:pPr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Provides a climate that is safe, supportive, and structured</a:t>
            </a:r>
          </a:p>
          <a:p>
            <a:pPr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Uses a variety of supervisory interventions to meet supervisee needs</a:t>
            </a:r>
          </a:p>
          <a:p>
            <a:pPr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If group or triadic supervision formats are used, this is decided considering multiple reasons--time efficiency being the least influential</a:t>
            </a:r>
          </a:p>
          <a:p>
            <a:pPr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Technology is only used in ways that enhance the supervisory process and development of supervisee</a:t>
            </a:r>
          </a:p>
          <a:p>
            <a:pPr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Supervisor engages in ongoing evaluation of the course of supervision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 5: The Supervisory Relationship</a:t>
            </a:r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The supervisory relationship is key to the effectiveness of supervision as well as the growth and development of the supervisee</a:t>
            </a:r>
            <a:endParaRPr dirty="0"/>
          </a:p>
          <a:p>
            <a:pPr lvl="0" algn="l" rtl="0">
              <a:spcBef>
                <a:spcPts val="16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Supervisors intentionally work together with the supervisee to create a productive supervisory relationship and working alliance</a:t>
            </a:r>
            <a:endParaRPr dirty="0"/>
          </a:p>
          <a:p>
            <a:pPr lvl="0" algn="l" rtl="0">
              <a:spcBef>
                <a:spcPts val="1000"/>
              </a:spcBef>
              <a:spcAft>
                <a:spcPts val="160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Ethical and cultural concerns that may impact the supervisory relationship are addressed by the supervisor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Guideline 6: Diversity and Advocacy Considerations</a:t>
            </a:r>
            <a:endParaRPr sz="2400" dirty="0"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" dirty="0"/>
              <a:t>Supervisors must recognize that ALL supervision is multicultural supervision and infuse multicultural considerations into the supervision approach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" dirty="0"/>
              <a:t>Issues of diversity, culture, power, and privilege are introduced by the supervisor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" dirty="0"/>
              <a:t>Supervisors must engage in their own ongoing assessment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" dirty="0"/>
              <a:t>Supervisors encourage their supervisees to infuse diversity and advocacy considerations in their work with clients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1200"/>
              </a:spcAft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Case conceptualization, diagnosis, and treatment planning should all include considerations of culture, power, and privilege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1200"/>
              </a:spcAft>
              <a:buSzPts val="1400"/>
              <a:buFont typeface="Wingdings" panose="05000000000000000000" pitchFamily="2" charset="2"/>
              <a:buChar char="Ø"/>
            </a:pPr>
            <a:r>
              <a:rPr lang="en" dirty="0"/>
              <a:t>Supervisors encourage supervisees to seek opportunities to work with a diverse client population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200" dirty="0">
                <a:ea typeface="Calibri"/>
                <a:cs typeface="Calibri"/>
                <a:sym typeface="Calibri"/>
              </a:rPr>
              <a:t>Guideline 7: Ethical Considerations</a:t>
            </a:r>
            <a:endParaRPr sz="3200" dirty="0"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dirty="0"/>
              <a:t>Ensuring supervisee and supervisor abides by the ACA code of ethics</a:t>
            </a:r>
          </a:p>
          <a:p>
            <a:pPr indent="-381000">
              <a:spcBef>
                <a:spcPts val="64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Supervisor monitors their own level of competence and acts accordingly</a:t>
            </a:r>
          </a:p>
          <a:p>
            <a:pPr indent="-381000">
              <a:spcBef>
                <a:spcPts val="64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Supervisor prioritizes the welfare of clients</a:t>
            </a:r>
          </a:p>
          <a:p>
            <a:pPr indent="-381000">
              <a:spcBef>
                <a:spcPts val="64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Avoiding multiple relationships with supervisees</a:t>
            </a:r>
          </a:p>
          <a:p>
            <a:pPr indent="-381000">
              <a:spcBef>
                <a:spcPts val="64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Supervisor provides evaluation and assessment of supervisee skills</a:t>
            </a:r>
          </a:p>
          <a:p>
            <a:pPr marL="76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600" dirty="0">
                <a:ea typeface="Calibri"/>
                <a:cs typeface="Calibri"/>
                <a:sym typeface="Calibri"/>
              </a:rPr>
              <a:t>Guideline 8: Documentation</a:t>
            </a:r>
            <a:endParaRPr dirty="0"/>
          </a:p>
        </p:txBody>
      </p:sp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dirty="0"/>
              <a:t>Supervisor maintains documentation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Supervision contract, case notes, and evaluations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Case notes require informed consent, content, method of review, goals developed, and recommendations. As needed, remediation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Must keep documentation secure and separate from client files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Maintains documentation accoding to agency or organization standards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600" dirty="0">
                <a:ea typeface="Calibri"/>
                <a:cs typeface="Calibri"/>
                <a:sym typeface="Calibri"/>
              </a:rPr>
              <a:t>Guideline 9: Evaluation</a:t>
            </a:r>
            <a:endParaRPr dirty="0"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dirty="0"/>
              <a:t>Evaluation is fundamental to supervision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Emphasize both strengths and growth areas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Supervisee must have opportunity to offer feedback on supervisoryt process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Wingdings" panose="05000000000000000000" pitchFamily="2" charset="2"/>
              <a:buChar char="Ø"/>
            </a:pPr>
            <a:r>
              <a:rPr lang="en" dirty="0"/>
              <a:t>Observation is key to evaluating supervisee performance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" dirty="0"/>
              <a:t>E</a:t>
            </a:r>
            <a:r>
              <a:rPr lang="en-US" dirty="0" err="1"/>
              <a:t>va</a:t>
            </a:r>
            <a:r>
              <a:rPr lang="en" dirty="0"/>
              <a:t>luation plan is clearly communicated to supervisee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" dirty="0"/>
              <a:t>Supervisor encourages supervisee self-evaluation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" dirty="0"/>
              <a:t>Remediation occurrs as necessary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>
                <a:ea typeface="Calibri"/>
                <a:cs typeface="Calibri"/>
                <a:sym typeface="Calibri"/>
              </a:rPr>
              <a:t>Guideline</a:t>
            </a:r>
            <a:r>
              <a:rPr lang="en" sz="3200" dirty="0">
                <a:ea typeface="Calibri"/>
                <a:cs typeface="Calibri"/>
                <a:sym typeface="Calibri"/>
              </a:rPr>
              <a:t> 10: Supervision Format</a:t>
            </a:r>
            <a:endParaRPr sz="3200" dirty="0"/>
          </a:p>
        </p:txBody>
      </p:sp>
      <p:sp>
        <p:nvSpPr>
          <p:cNvPr id="219" name="Google Shape;219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2000" dirty="0">
                <a:ea typeface="Calibri"/>
                <a:cs typeface="Calibri"/>
                <a:sym typeface="Calibri"/>
              </a:rPr>
              <a:t>Provides supervision in various formats in accordance with supervisee needs and regulations (individual, triadic)</a:t>
            </a:r>
            <a:endParaRPr sz="2000" dirty="0"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2000" dirty="0">
                <a:ea typeface="Calibri"/>
                <a:cs typeface="Calibri"/>
                <a:sym typeface="Calibri"/>
              </a:rPr>
              <a:t>Chooses supervision structure and format to benefit supervisee, not supervisor convenience</a:t>
            </a:r>
            <a:endParaRPr sz="2000" dirty="0"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2000" dirty="0">
                <a:ea typeface="Calibri"/>
                <a:cs typeface="Calibri"/>
                <a:sym typeface="Calibri"/>
              </a:rPr>
              <a:t>Thinks about pairing for triadic intentionally</a:t>
            </a:r>
            <a:endParaRPr sz="2000" dirty="0"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endParaRPr sz="1350" dirty="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Wyoming Rules</a:t>
            </a:r>
            <a:endParaRPr dirty="0"/>
          </a:p>
        </p:txBody>
      </p:sp>
      <p:sp>
        <p:nvSpPr>
          <p:cNvPr id="225" name="Google Shape;225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2400" dirty="0">
                <a:ea typeface="Calibri"/>
                <a:cs typeface="Calibri"/>
                <a:sym typeface="Calibri"/>
              </a:rPr>
              <a:t>Wyoming Rules:</a:t>
            </a:r>
            <a:endParaRPr lang="en-US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/>
              <a:t>Individual, triadic face-to-face clinical supervision and/or individual distance clinical supervision by a DQCS shall be provided monthly at a ratio of at least one (1) hour for every twenty (20) hours of direct clinical provision of services defined in this act.</a:t>
            </a:r>
            <a:endParaRPr lang="en-US" sz="24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/>
              <a:t>Not provide supervision to more than (5) supervisees at one time, unless granted an exception in writing from the Board;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dirty="0"/>
              <a:t>Allow (1)Individual Face-to-Face Clinical Supervision, (2) Triadic Face-to-Face Clinical Supervision, (3) Individual Distance Clinical Supervision.</a:t>
            </a:r>
          </a:p>
          <a:p>
            <a:pPr lvl="1" indent="-381000">
              <a:spcBef>
                <a:spcPts val="640"/>
              </a:spcBef>
              <a:buClr>
                <a:schemeClr val="dk1"/>
              </a:buClr>
              <a:buSzPts val="2400"/>
              <a:buFont typeface="Calibri"/>
              <a:buChar char="•"/>
            </a:pPr>
            <a:endParaRPr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ea typeface="Calibri"/>
                <a:cs typeface="Calibri"/>
                <a:sym typeface="Calibri"/>
              </a:rPr>
              <a:t>Guideline</a:t>
            </a:r>
            <a:r>
              <a:rPr lang="en" sz="3600" dirty="0">
                <a:ea typeface="Calibri"/>
                <a:cs typeface="Calibri"/>
                <a:sym typeface="Calibri"/>
              </a:rPr>
              <a:t> 11: Supervisor</a:t>
            </a:r>
            <a:endParaRPr dirty="0"/>
          </a:p>
        </p:txBody>
      </p:sp>
      <p:sp>
        <p:nvSpPr>
          <p:cNvPr id="231" name="Google Shape;231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Supervisor should be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Competent and trained in supervision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Experienced practitioner with knowledge of theory and technique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Ethical in practice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Knowledgeable about requirements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Considers advocacy and culture in supervision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Maintains supervision records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Understands role as evaluator and gatekeeper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Engages in reflection and self-awareness</a:t>
            </a:r>
            <a:endParaRPr sz="16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01" name="Oval 100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89857" y="1234440"/>
            <a:ext cx="2642159" cy="335311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300">
                <a:solidFill>
                  <a:schemeClr val="tx1"/>
                </a:solidFill>
              </a:rPr>
              <a:t>Designated Qualified Clinical Supervisor (DQCS)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621873" y="1234440"/>
            <a:ext cx="4720836" cy="335311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77500" lnSpcReduction="20000"/>
          </a:bodyPr>
          <a:lstStyle/>
          <a:p>
            <a:pPr marL="457200" lvl="0" indent="-301625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ym typeface="Merriweather"/>
              </a:rPr>
              <a:t>Responsibilities</a:t>
            </a:r>
          </a:p>
          <a:p>
            <a:pPr marL="914400" lvl="1" indent="-301625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500" dirty="0">
                <a:sym typeface="Merriweather"/>
              </a:rPr>
              <a:t>Verify your supervisee is performing within their training and experience and within the rules of the Wyoming Mental Health Professions Licensing Board.</a:t>
            </a:r>
          </a:p>
          <a:p>
            <a:pPr marL="914400" lvl="1" indent="-301625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500" dirty="0">
                <a:sym typeface="Merriweather"/>
              </a:rPr>
              <a:t>Keep records. This includes hours of clinical experience, direct client hours and your supervision hours with supervisee which follow the rules. (Agreements must be approved by the Board, please keep a copy of the approved agreement that is emailed to you after approval.)</a:t>
            </a:r>
          </a:p>
          <a:p>
            <a:pPr marL="914400" lvl="1" indent="-301625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500" dirty="0">
                <a:sym typeface="Merriweather"/>
              </a:rPr>
              <a:t>Report hours and evaluation of supervisees work with you by using a Verification and Evaluation of Supervised Experience Form. Please submit form as soon as possible after supervision has been completed.</a:t>
            </a:r>
          </a:p>
          <a:p>
            <a:pPr marL="914400" lvl="1" indent="-301625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500" dirty="0">
                <a:sym typeface="Merriweather"/>
              </a:rPr>
              <a:t>Follow all other requirements on the supervision agreement and rules.</a:t>
            </a:r>
          </a:p>
          <a:p>
            <a:pPr marL="0" lvl="0" indent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ea typeface="Calibri"/>
                <a:cs typeface="Calibri"/>
                <a:sym typeface="Calibri"/>
              </a:rPr>
              <a:t>Guideline</a:t>
            </a:r>
            <a:r>
              <a:rPr lang="en" sz="3600" dirty="0">
                <a:ea typeface="Calibri"/>
                <a:cs typeface="Calibri"/>
                <a:sym typeface="Calibri"/>
              </a:rPr>
              <a:t> 12: Supervision Training</a:t>
            </a:r>
            <a:endParaRPr dirty="0"/>
          </a:p>
        </p:txBody>
      </p:sp>
      <p:sp>
        <p:nvSpPr>
          <p:cNvPr id="237" name="Google Shape;237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Supervisors should receive training in supervision theory and techniques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Should have ongoing support and training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Models of supervision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Counselor development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Format of supervision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Assessment and feedback</a:t>
            </a:r>
            <a:endParaRPr sz="1600" dirty="0"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Wingdings" panose="05000000000000000000" pitchFamily="2" charset="2"/>
              <a:buChar char="Ø"/>
            </a:pPr>
            <a:r>
              <a:rPr lang="en" sz="1600" dirty="0">
                <a:ea typeface="Calibri"/>
                <a:cs typeface="Calibri"/>
                <a:sym typeface="Calibri"/>
              </a:rPr>
              <a:t>Ethical and legal issues</a:t>
            </a:r>
            <a:endParaRPr sz="16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455617" y="1706204"/>
            <a:ext cx="3124882" cy="223714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dirty="0"/>
              <a:t>Consultation and Practice Issues</a:t>
            </a:r>
          </a:p>
        </p:txBody>
      </p:sp>
      <p:sp>
        <p:nvSpPr>
          <p:cNvPr id="85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0"/>
            <a:ext cx="419604" cy="278223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494" y="0"/>
            <a:ext cx="457382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837933" y="2067482"/>
            <a:ext cx="51435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26" name="Picture 2" descr="Image result for let's talk">
            <a:extLst>
              <a:ext uri="{FF2B5EF4-FFF2-40B4-BE49-F238E27FC236}">
                <a16:creationId xmlns:a16="http://schemas.microsoft.com/office/drawing/2014/main" id="{AF22F5AE-1217-443C-B051-096781BA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494" y="1330195"/>
            <a:ext cx="4087416" cy="24831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07" name="Oval 106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89857" y="1234440"/>
            <a:ext cx="2642159" cy="335311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 defTabSz="45720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chemeClr val="tx1"/>
                </a:solidFill>
              </a:rPr>
              <a:t>Supervision and ACA Code of Ethics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621873" y="1234440"/>
            <a:ext cx="4720836" cy="335311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F.1.a Supervisors meet regularly with supervisees to ensure client welfare and supervisee development</a:t>
            </a:r>
          </a:p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F.2.b Supervisors address culture and diversity in relationship with supervisee</a:t>
            </a:r>
          </a:p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F.3.a Supervisors consider boundaries with supervisees and determine risk/benefit to extending relationships to avoid impairment of judgment</a:t>
            </a:r>
          </a:p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F.3.b Sexual relationships with a supervisee is prohibited</a:t>
            </a:r>
          </a:p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F.3.d Supervisors should not supervise family or friends</a:t>
            </a:r>
          </a:p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F.6.c Supervisors should not provide counseling services for the supervisee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32" name="Oval 131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89857" y="1234440"/>
            <a:ext cx="2642159" cy="335311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600">
                <a:solidFill>
                  <a:schemeClr val="tx1"/>
                </a:solidFill>
              </a:rPr>
              <a:t>Responsibilities under ACA Code of Ethics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621873" y="1234440"/>
            <a:ext cx="4720836" cy="335311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F.1.a Supervisors meet regularly with supervisees to ensure client welfare and supervisee development</a:t>
            </a:r>
          </a:p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F.2.b Supervisors address culture and diversity in relationship with supervisee</a:t>
            </a:r>
          </a:p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F.3.a Supervisors consider boundaries with supervisees and determine risk/benefit to extending relationships to avoid impairment of judgment</a:t>
            </a:r>
          </a:p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F.3.b Sexual relationships with a supervisee is prohibited</a:t>
            </a:r>
          </a:p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F.3.d Supervisors should not supervise family or friends</a:t>
            </a:r>
          </a:p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300" dirty="0"/>
              <a:t>F.6.c Supervisors should not provide counseling services for the supervisee</a:t>
            </a:r>
          </a:p>
        </p:txBody>
      </p:sp>
    </p:spTree>
    <p:extLst>
      <p:ext uri="{BB962C8B-B14F-4D97-AF65-F5344CB8AC3E}">
        <p14:creationId xmlns:p14="http://schemas.microsoft.com/office/powerpoint/2010/main" val="88790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2800" dirty="0"/>
              <a:t>Responsibilities under ACA Code of Ethics</a:t>
            </a:r>
            <a:endParaRPr sz="2800"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/>
              <a:t>Supervisor</a:t>
            </a:r>
            <a:endParaRPr sz="1800" b="1" dirty="0"/>
          </a:p>
          <a:p>
            <a:pPr marL="285750" indent="-28575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" dirty="0"/>
              <a:t>F.4.a Informed Consent</a:t>
            </a:r>
            <a:endParaRPr dirty="0"/>
          </a:p>
          <a:p>
            <a:pPr marL="285750" indent="-28575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" dirty="0"/>
              <a:t>F.4.b Emergency and absence plan</a:t>
            </a:r>
            <a:endParaRPr dirty="0"/>
          </a:p>
          <a:p>
            <a:pPr marL="285750" indent="-28575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" dirty="0"/>
              <a:t>F.4.d Right to terminate relationship</a:t>
            </a:r>
            <a:endParaRPr dirty="0"/>
          </a:p>
          <a:p>
            <a:pPr marL="285750" indent="-28575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" dirty="0"/>
              <a:t>F.6.b Gatekeeping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endParaRPr lang="en-US" sz="1800" b="1" dirty="0"/>
          </a:p>
          <a:p>
            <a:pPr marL="0" lvl="0" indent="0" algn="ctr">
              <a:buNone/>
            </a:pPr>
            <a:r>
              <a:rPr lang="en-US" sz="1800" b="1" dirty="0"/>
              <a:t>Supervisee</a:t>
            </a:r>
          </a:p>
          <a:p>
            <a:pPr marL="285750" lvl="0" indent="-28575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US" dirty="0"/>
              <a:t>F.5.a Follow and understand ACA Code of Ethics</a:t>
            </a:r>
          </a:p>
          <a:p>
            <a:pPr marL="285750" lvl="0" indent="-28575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US" dirty="0"/>
              <a:t>F.5.b Monitor for impairment and seek support</a:t>
            </a:r>
          </a:p>
          <a:p>
            <a:pPr marL="285750" lvl="0" indent="-285750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dirty="0"/>
              <a:t>F.5.c Explain nature of supervision to clients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20" name="Oval 119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489857" y="1234440"/>
            <a:ext cx="2642159" cy="335311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 defTabSz="45720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chemeClr val="tx1"/>
                </a:solidFill>
              </a:rPr>
              <a:t>Utilizing Theory in Supervision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621873" y="1234440"/>
            <a:ext cx="4720836" cy="335311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285750" lvl="0" indent="-28575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Strong supervision is underscored by a theoretical foundation</a:t>
            </a:r>
          </a:p>
          <a:p>
            <a:pPr marL="285750" lvl="0" indent="-28575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Many models of supervision theory, including developmental models, counseling theory models, and process models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26" name="Oval 125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89857" y="1234440"/>
            <a:ext cx="2642159" cy="335311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 defTabSz="45720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chemeClr val="tx1"/>
                </a:solidFill>
              </a:rPr>
              <a:t>Person-Centered Supervision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621873" y="1234440"/>
            <a:ext cx="4720836" cy="335311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lvl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Assumes that supervisee has the personal resources to effectively develop as a counselor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Supervisor serves as a “collaborator” with the supervisee, rather than the expert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As collaborator, the role of the supervisor is to provide the environment in which the supervisee can be open and engaged in one’s own experience in working with clients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Effective learning and growth in supervision occurs as a result of the supervisor-supervisee relationship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32" name="Oval 131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489857" y="1234440"/>
            <a:ext cx="2642159" cy="335311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 defTabSz="45720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chemeClr val="tx1"/>
                </a:solidFill>
              </a:rPr>
              <a:t>Person-Centered Supervision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621873" y="1234440"/>
            <a:ext cx="4720836" cy="335311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285750" lvl="0" indent="-28575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400" dirty="0"/>
              <a:t>Characteristics and Principles of Person-Centered Supervision: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400" dirty="0"/>
              <a:t>Trust between supervisor and supervisee is foundational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400" dirty="0"/>
              <a:t>Empathy is the core principle--”step in the shoes”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400" dirty="0"/>
              <a:t>Supervisors simultaneously act as a teacher, coach, mentor, and consultant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400" dirty="0"/>
              <a:t>Supervisor and Supervisee treat one another with warmth, sensitivity, respect, and trust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400" dirty="0"/>
              <a:t>Supervisee feels safe to explore oneself personally and professionally, as supervisor has created this safe relationship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1664</Words>
  <Application>Microsoft Office PowerPoint</Application>
  <PresentationFormat>On-screen Show (16:9)</PresentationFormat>
  <Paragraphs>193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Wingdings 3</vt:lpstr>
      <vt:lpstr>Merriweather</vt:lpstr>
      <vt:lpstr>Century Gothic</vt:lpstr>
      <vt:lpstr>Calibri</vt:lpstr>
      <vt:lpstr>Wingdings</vt:lpstr>
      <vt:lpstr>Arial</vt:lpstr>
      <vt:lpstr>Ion</vt:lpstr>
      <vt:lpstr>A Deep Dive into Supervision in Rocky Mountain Communities</vt:lpstr>
      <vt:lpstr>Designated Qualified Clinical Supervisor (DQCS)</vt:lpstr>
      <vt:lpstr>Designated Qualified Clinical Supervisor (DQCS)</vt:lpstr>
      <vt:lpstr>Supervision and ACA Code of Ethics</vt:lpstr>
      <vt:lpstr>Responsibilities under ACA Code of Ethics</vt:lpstr>
      <vt:lpstr>Responsibilities under ACA Code of Ethics</vt:lpstr>
      <vt:lpstr>Utilizing Theory in Supervision</vt:lpstr>
      <vt:lpstr>Person-Centered Supervision</vt:lpstr>
      <vt:lpstr>Person-Centered Supervision</vt:lpstr>
      <vt:lpstr>Reflective Developmental Model of Supervision</vt:lpstr>
      <vt:lpstr>Reflective Developmental Model of Supervision</vt:lpstr>
      <vt:lpstr>Integrative Developmental Model of Supervision</vt:lpstr>
      <vt:lpstr>Discrimination Model of Supervision</vt:lpstr>
      <vt:lpstr>Discrimination Model of Supervision</vt:lpstr>
      <vt:lpstr>Discrimination Model of Supervision</vt:lpstr>
      <vt:lpstr>Case Examples</vt:lpstr>
      <vt:lpstr>ACES Best Practices in Supervision</vt:lpstr>
      <vt:lpstr>Guideline 1: Initiating Supervision</vt:lpstr>
      <vt:lpstr>Guideline 2: Goal-setting</vt:lpstr>
      <vt:lpstr>Guideline 3: Giving Feedback</vt:lpstr>
      <vt:lpstr>Guideline 4: Conducting Supervision</vt:lpstr>
      <vt:lpstr>Guideline 5: The Supervisory Relationship</vt:lpstr>
      <vt:lpstr>Guideline 6: Diversity and Advocacy Considerations</vt:lpstr>
      <vt:lpstr>Guideline 7: Ethical Considerations</vt:lpstr>
      <vt:lpstr>Guideline 8: Documentation</vt:lpstr>
      <vt:lpstr>Guideline 9: Evaluation</vt:lpstr>
      <vt:lpstr>Guideline 10: Supervision Format</vt:lpstr>
      <vt:lpstr>Wyoming Rules</vt:lpstr>
      <vt:lpstr>Guideline 11: Supervisor</vt:lpstr>
      <vt:lpstr>Guideline 12: Supervision Training</vt:lpstr>
      <vt:lpstr>Consultation and Practice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 Dive into Supervision in Rocky Mountain Communities</dc:title>
  <dc:creator>Andrea McGrath</dc:creator>
  <cp:lastModifiedBy>Amanda Christine DeDiego</cp:lastModifiedBy>
  <cp:revision>3</cp:revision>
  <dcterms:created xsi:type="dcterms:W3CDTF">2019-09-26T16:27:24Z</dcterms:created>
  <dcterms:modified xsi:type="dcterms:W3CDTF">2020-01-18T02:52:30Z</dcterms:modified>
</cp:coreProperties>
</file>