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64" r:id="rId2"/>
    <p:sldId id="302" r:id="rId3"/>
    <p:sldId id="265" r:id="rId4"/>
    <p:sldId id="266" r:id="rId5"/>
    <p:sldId id="267" r:id="rId6"/>
    <p:sldId id="272" r:id="rId7"/>
    <p:sldId id="273" r:id="rId8"/>
    <p:sldId id="274" r:id="rId9"/>
    <p:sldId id="306" r:id="rId10"/>
    <p:sldId id="303" r:id="rId11"/>
    <p:sldId id="307" r:id="rId12"/>
    <p:sldId id="308" r:id="rId13"/>
    <p:sldId id="310" r:id="rId14"/>
    <p:sldId id="316" r:id="rId15"/>
    <p:sldId id="304" r:id="rId16"/>
    <p:sldId id="311" r:id="rId17"/>
    <p:sldId id="312" r:id="rId18"/>
    <p:sldId id="305" r:id="rId19"/>
    <p:sldId id="313" r:id="rId20"/>
    <p:sldId id="321" r:id="rId21"/>
    <p:sldId id="271" r:id="rId22"/>
    <p:sldId id="317" r:id="rId23"/>
    <p:sldId id="318" r:id="rId24"/>
    <p:sldId id="315" r:id="rId25"/>
    <p:sldId id="319" r:id="rId26"/>
    <p:sldId id="296" r:id="rId27"/>
    <p:sldId id="299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5" d="100"/>
          <a:sy n="55" d="100"/>
        </p:scale>
        <p:origin x="-158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944AE9-FBF3-497B-A5A1-8BA354B57447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0B8945-9525-46EC-9F78-9E8918B89E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336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2D230-2A8D-4BC9-8DF9-D420D8196EE3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65A00-4777-4400-B9F1-3AD5079F4B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686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78A2DE2-5392-4E34-9A47-A3B2B73A8C60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65A00-4777-4400-B9F1-3AD5079F4B2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652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357F0-8B0B-4817-8277-7E09598347E2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14E4-F6B2-41FC-965A-95C2696B9A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357F0-8B0B-4817-8277-7E09598347E2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14E4-F6B2-41FC-965A-95C2696B9A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357F0-8B0B-4817-8277-7E09598347E2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14E4-F6B2-41FC-965A-95C2696B9A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357F0-8B0B-4817-8277-7E09598347E2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14E4-F6B2-41FC-965A-95C2696B9A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357F0-8B0B-4817-8277-7E09598347E2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80214E4-F6B2-41FC-965A-95C2696B9A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357F0-8B0B-4817-8277-7E09598347E2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14E4-F6B2-41FC-965A-95C2696B9A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357F0-8B0B-4817-8277-7E09598347E2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14E4-F6B2-41FC-965A-95C2696B9A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357F0-8B0B-4817-8277-7E09598347E2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14E4-F6B2-41FC-965A-95C2696B9A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357F0-8B0B-4817-8277-7E09598347E2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14E4-F6B2-41FC-965A-95C2696B9A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357F0-8B0B-4817-8277-7E09598347E2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14E4-F6B2-41FC-965A-95C2696B9A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357F0-8B0B-4817-8277-7E09598347E2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14E4-F6B2-41FC-965A-95C2696B9A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24357F0-8B0B-4817-8277-7E09598347E2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80214E4-F6B2-41FC-965A-95C2696B9A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www.uwyo.edu/ddutta/seal_uwyo.png&amp;imgrefurl=http://www.uwyo.edu/ddutta/&amp;usg=__GXHXfYa3kS8I3x1cz7WXN-Lk4Qk=&amp;h=160&amp;w=160&amp;sz=20&amp;hl=en&amp;start=2&amp;itbs=1&amp;tbnid=2u4CeF32KWutCM:&amp;tbnh=98&amp;tbnw=98&amp;prev=/images?q=university+of+Wyoming+seal&amp;hl=en&amp;tbs=isch: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://images.google.com/imgres?imgurl=http://upload.wikimedia.org/wikipedia/en/3/3d/UW_BHR_web.png&amp;imgrefurl=http://en.wikipedia.org/wiki/File:UW_BHR_web.png&amp;usg=__QQOZ6v13D5X30-lqFS8mdeq-7JI=&amp;h=233&amp;w=156&amp;sz=18&amp;hl=en&amp;start=1&amp;itbs=1&amp;tbnid=SF8S1BPsngnWbM:&amp;tbnh=109&amp;tbnw=73&amp;prev=/images?q=university+of+Wyoming+steamboat&amp;hl=en&amp;tbs=isch:1" TargetMode="Externa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>
            <a:noAutofit/>
          </a:bodyPr>
          <a:lstStyle/>
          <a:p>
            <a:r>
              <a:rPr lang="en-US" sz="2800" dirty="0" smtClean="0"/>
              <a:t>   </a:t>
            </a:r>
            <a:r>
              <a:rPr lang="en-US" sz="2800" dirty="0">
                <a:solidFill>
                  <a:srgbClr val="FFFF00"/>
                </a:solidFill>
              </a:rPr>
              <a:t>Learning from the Past to Enhance the Future: Ethics Issues and Training Needs of Rural Counseling Practitioners 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2895600"/>
            <a:ext cx="4876800" cy="3352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000" b="1" dirty="0" smtClean="0">
                <a:solidFill>
                  <a:schemeClr val="bg1"/>
                </a:solidFill>
              </a:rPr>
              <a:t>Jane Warren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b="1" dirty="0" smtClean="0">
                <a:solidFill>
                  <a:schemeClr val="bg1"/>
                </a:solidFill>
              </a:rPr>
              <a:t>Amanuel Haile Asfaw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b="1" dirty="0" smtClean="0">
                <a:solidFill>
                  <a:schemeClr val="bg1"/>
                </a:solidFill>
              </a:rPr>
              <a:t>Avis Garcia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University of Wyoming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Professional Studies Department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Counselor Education Program </a:t>
            </a:r>
          </a:p>
        </p:txBody>
      </p:sp>
      <p:pic>
        <p:nvPicPr>
          <p:cNvPr id="31748" name="Picture 4" descr="http://t2.gstatic.com/images?q=tbn:2u4CeF32KWutCM:http://www.uwyo.edu/ddutta/seal_uwyo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3505200"/>
            <a:ext cx="1905000" cy="1905000"/>
          </a:xfrm>
          <a:prstGeom prst="rect">
            <a:avLst/>
          </a:prstGeom>
          <a:noFill/>
        </p:spPr>
      </p:pic>
      <p:pic>
        <p:nvPicPr>
          <p:cNvPr id="31750" name="Picture 6" descr="http://t2.gstatic.com/images?q=tbn:SF8S1BPsngnWbM:http://upload.wikimedia.org/wikipedia/en/3/3d/UW_BHR_web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86600" y="3200400"/>
            <a:ext cx="1600200" cy="238934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>
                <a:solidFill>
                  <a:srgbClr val="FFFF00"/>
                </a:solidFill>
              </a:rPr>
              <a:t>Ethics in Counseling</a:t>
            </a:r>
            <a:br>
              <a:rPr lang="en-US" sz="4400" dirty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Six Functions of 2014 Codes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1</a:t>
            </a:r>
            <a:r>
              <a:rPr lang="en-US" sz="2000" dirty="0">
                <a:solidFill>
                  <a:schemeClr val="bg1"/>
                </a:solidFill>
              </a:rPr>
              <a:t>.  </a:t>
            </a:r>
            <a:r>
              <a:rPr lang="en-US" sz="2000" dirty="0" smtClean="0">
                <a:solidFill>
                  <a:schemeClr val="bg1"/>
                </a:solidFill>
              </a:rPr>
              <a:t>Sets </a:t>
            </a:r>
            <a:r>
              <a:rPr lang="en-US" sz="2000" dirty="0">
                <a:solidFill>
                  <a:schemeClr val="bg1"/>
                </a:solidFill>
              </a:rPr>
              <a:t>forth the </a:t>
            </a:r>
            <a:r>
              <a:rPr lang="en-US" sz="2000" dirty="0">
                <a:solidFill>
                  <a:srgbClr val="FFFF00"/>
                </a:solidFill>
              </a:rPr>
              <a:t>ethical obligations of ACA members </a:t>
            </a:r>
            <a:r>
              <a:rPr lang="en-US" sz="2000" dirty="0">
                <a:solidFill>
                  <a:schemeClr val="bg1"/>
                </a:solidFill>
              </a:rPr>
              <a:t>and provides guidance intended to inform the ethical </a:t>
            </a:r>
            <a:r>
              <a:rPr lang="en-US" sz="2000" dirty="0" smtClean="0">
                <a:solidFill>
                  <a:schemeClr val="bg1"/>
                </a:solidFill>
              </a:rPr>
              <a:t>practice </a:t>
            </a:r>
            <a:r>
              <a:rPr lang="en-US" sz="2000" dirty="0">
                <a:solidFill>
                  <a:schemeClr val="bg1"/>
                </a:solidFill>
              </a:rPr>
              <a:t>of professional counselors. </a:t>
            </a:r>
          </a:p>
          <a:p>
            <a:r>
              <a:rPr lang="en-US" sz="2000" dirty="0">
                <a:solidFill>
                  <a:schemeClr val="bg1"/>
                </a:solidFill>
              </a:rPr>
              <a:t>2.  </a:t>
            </a:r>
            <a:r>
              <a:rPr lang="en-US" sz="2000" dirty="0" smtClean="0">
                <a:solidFill>
                  <a:srgbClr val="FFFF00"/>
                </a:solidFill>
              </a:rPr>
              <a:t>Identifies </a:t>
            </a:r>
            <a:r>
              <a:rPr lang="en-US" sz="2000" dirty="0">
                <a:solidFill>
                  <a:srgbClr val="FFFF00"/>
                </a:solidFill>
              </a:rPr>
              <a:t>ethical considerations </a:t>
            </a:r>
            <a:r>
              <a:rPr lang="en-US" sz="2000" dirty="0">
                <a:solidFill>
                  <a:schemeClr val="bg1"/>
                </a:solidFill>
              </a:rPr>
              <a:t>relevant to professional counselors and counselors-in-training.</a:t>
            </a:r>
          </a:p>
          <a:p>
            <a:r>
              <a:rPr lang="en-US" sz="2000" dirty="0">
                <a:solidFill>
                  <a:schemeClr val="bg1"/>
                </a:solidFill>
              </a:rPr>
              <a:t>3. </a:t>
            </a:r>
            <a:r>
              <a:rPr lang="en-US" sz="2000" dirty="0" smtClean="0">
                <a:solidFill>
                  <a:srgbClr val="FFFF00"/>
                </a:solidFill>
              </a:rPr>
              <a:t>Enables </a:t>
            </a:r>
            <a:r>
              <a:rPr lang="en-US" sz="2000" dirty="0">
                <a:solidFill>
                  <a:srgbClr val="FFFF00"/>
                </a:solidFill>
              </a:rPr>
              <a:t>the association to clarify </a:t>
            </a:r>
            <a:r>
              <a:rPr lang="en-US" sz="2000" dirty="0">
                <a:solidFill>
                  <a:schemeClr val="bg1"/>
                </a:solidFill>
              </a:rPr>
              <a:t>for current and prospective members, and for those served by members, </a:t>
            </a:r>
            <a:r>
              <a:rPr lang="en-US" sz="2000" dirty="0" smtClean="0">
                <a:solidFill>
                  <a:schemeClr val="bg1"/>
                </a:solidFill>
              </a:rPr>
              <a:t>the </a:t>
            </a:r>
            <a:r>
              <a:rPr lang="en-US" sz="2000" dirty="0">
                <a:solidFill>
                  <a:schemeClr val="bg1"/>
                </a:solidFill>
              </a:rPr>
              <a:t>nature of the ethical responsibilities held in common by its members. </a:t>
            </a:r>
          </a:p>
          <a:p>
            <a:r>
              <a:rPr lang="en-US" sz="2000" dirty="0">
                <a:solidFill>
                  <a:schemeClr val="bg1"/>
                </a:solidFill>
              </a:rPr>
              <a:t>4.  </a:t>
            </a:r>
            <a:r>
              <a:rPr lang="en-US" sz="2000" dirty="0" smtClean="0">
                <a:solidFill>
                  <a:schemeClr val="bg1"/>
                </a:solidFill>
              </a:rPr>
              <a:t>Serves </a:t>
            </a:r>
            <a:r>
              <a:rPr lang="en-US" sz="2000" dirty="0">
                <a:solidFill>
                  <a:schemeClr val="bg1"/>
                </a:solidFill>
              </a:rPr>
              <a:t>as an </a:t>
            </a:r>
            <a:r>
              <a:rPr lang="en-US" sz="2000" dirty="0">
                <a:solidFill>
                  <a:srgbClr val="FFFF00"/>
                </a:solidFill>
              </a:rPr>
              <a:t>ethical guide </a:t>
            </a:r>
            <a:r>
              <a:rPr lang="en-US" sz="2000" dirty="0">
                <a:solidFill>
                  <a:schemeClr val="bg1"/>
                </a:solidFill>
              </a:rPr>
              <a:t>designed to assist members in constructing a course of action that best serves </a:t>
            </a:r>
            <a:r>
              <a:rPr lang="en-US" sz="2000" dirty="0" smtClean="0">
                <a:solidFill>
                  <a:schemeClr val="bg1"/>
                </a:solidFill>
              </a:rPr>
              <a:t>those </a:t>
            </a:r>
            <a:r>
              <a:rPr lang="en-US" sz="2000" dirty="0">
                <a:solidFill>
                  <a:schemeClr val="bg1"/>
                </a:solidFill>
              </a:rPr>
              <a:t>utilizing counseling services and establishes expectations of conduct with a primary emphasis on the role of </a:t>
            </a:r>
            <a:r>
              <a:rPr lang="en-US" sz="2000" dirty="0" smtClean="0">
                <a:solidFill>
                  <a:schemeClr val="bg1"/>
                </a:solidFill>
              </a:rPr>
              <a:t>the </a:t>
            </a:r>
            <a:r>
              <a:rPr lang="en-US" sz="2000" dirty="0">
                <a:solidFill>
                  <a:schemeClr val="bg1"/>
                </a:solidFill>
              </a:rPr>
              <a:t>professional counselor. </a:t>
            </a:r>
          </a:p>
          <a:p>
            <a:r>
              <a:rPr lang="en-US" sz="2000" dirty="0">
                <a:solidFill>
                  <a:schemeClr val="bg1"/>
                </a:solidFill>
              </a:rPr>
              <a:t>5.  </a:t>
            </a:r>
            <a:r>
              <a:rPr lang="en-US" sz="2000" dirty="0" smtClean="0">
                <a:solidFill>
                  <a:schemeClr val="bg1"/>
                </a:solidFill>
              </a:rPr>
              <a:t>Helps </a:t>
            </a:r>
            <a:r>
              <a:rPr lang="en-US" sz="2000" dirty="0">
                <a:solidFill>
                  <a:schemeClr val="bg1"/>
                </a:solidFill>
              </a:rPr>
              <a:t>to </a:t>
            </a:r>
            <a:r>
              <a:rPr lang="en-US" sz="2000" dirty="0">
                <a:solidFill>
                  <a:srgbClr val="FFFF00"/>
                </a:solidFill>
              </a:rPr>
              <a:t>support the mission of ACA</a:t>
            </a:r>
            <a:r>
              <a:rPr lang="en-US" sz="2000" dirty="0">
                <a:solidFill>
                  <a:schemeClr val="bg1"/>
                </a:solidFill>
              </a:rPr>
              <a:t>. </a:t>
            </a:r>
          </a:p>
          <a:p>
            <a:r>
              <a:rPr lang="en-US" sz="2000" dirty="0">
                <a:solidFill>
                  <a:schemeClr val="bg1"/>
                </a:solidFill>
              </a:rPr>
              <a:t>6.  The standards contained </a:t>
            </a:r>
            <a:r>
              <a:rPr lang="en-US" sz="2000" dirty="0" smtClean="0">
                <a:solidFill>
                  <a:schemeClr val="bg1"/>
                </a:solidFill>
              </a:rPr>
              <a:t>serve </a:t>
            </a:r>
            <a:r>
              <a:rPr lang="en-US" sz="2000" dirty="0">
                <a:solidFill>
                  <a:schemeClr val="bg1"/>
                </a:solidFill>
              </a:rPr>
              <a:t>as the </a:t>
            </a:r>
            <a:r>
              <a:rPr lang="en-US" sz="2000" dirty="0">
                <a:solidFill>
                  <a:srgbClr val="FFFF00"/>
                </a:solidFill>
              </a:rPr>
              <a:t>basis for processing inquiries and ethics complaints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concerning </a:t>
            </a:r>
            <a:r>
              <a:rPr lang="en-US" sz="2000" dirty="0">
                <a:solidFill>
                  <a:schemeClr val="bg1"/>
                </a:solidFill>
              </a:rPr>
              <a:t>ACA members</a:t>
            </a:r>
            <a:endParaRPr lang="en-US" sz="2000" dirty="0" smtClean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61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Ethics in Counseling</a:t>
            </a:r>
            <a:br>
              <a:rPr lang="en-US" sz="3200" dirty="0">
                <a:solidFill>
                  <a:srgbClr val="FFFF00"/>
                </a:solidFill>
              </a:rPr>
            </a:br>
            <a:r>
              <a:rPr lang="en-US" sz="3200" dirty="0" smtClean="0">
                <a:solidFill>
                  <a:srgbClr val="FFFF00"/>
                </a:solidFill>
              </a:rPr>
              <a:t>Professional Values-2014 Preamble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Professional values are an important way of living out an ethical commitment. The following are core professional values of the counseling profession:</a:t>
            </a:r>
          </a:p>
          <a:p>
            <a:pPr lvl="1"/>
            <a:r>
              <a:rPr lang="en-US" sz="2600" dirty="0">
                <a:solidFill>
                  <a:srgbClr val="FFFF00"/>
                </a:solidFill>
              </a:rPr>
              <a:t>1.  enhancing human development throughout the life span;</a:t>
            </a:r>
          </a:p>
          <a:p>
            <a:pPr lvl="1"/>
            <a:r>
              <a:rPr lang="en-US" sz="2600" dirty="0">
                <a:solidFill>
                  <a:srgbClr val="FFFF00"/>
                </a:solidFill>
              </a:rPr>
              <a:t>2.  honoring diversity and embracing a multicultural approach in support of the worth, dignity, potential, and </a:t>
            </a:r>
          </a:p>
          <a:p>
            <a:pPr lvl="1"/>
            <a:r>
              <a:rPr lang="en-US" sz="2600" dirty="0">
                <a:solidFill>
                  <a:srgbClr val="FFFF00"/>
                </a:solidFill>
              </a:rPr>
              <a:t>uniqueness of people within their social and cultural contexts;</a:t>
            </a:r>
          </a:p>
          <a:p>
            <a:pPr lvl="1"/>
            <a:r>
              <a:rPr lang="en-US" sz="2600" dirty="0">
                <a:solidFill>
                  <a:srgbClr val="FFFF00"/>
                </a:solidFill>
              </a:rPr>
              <a:t>3.  promoting social justice;</a:t>
            </a:r>
          </a:p>
          <a:p>
            <a:pPr lvl="1"/>
            <a:r>
              <a:rPr lang="en-US" sz="2600" dirty="0">
                <a:solidFill>
                  <a:srgbClr val="FFFF00"/>
                </a:solidFill>
              </a:rPr>
              <a:t>4.  safeguarding the integrity of the counselor–client relationship; and</a:t>
            </a:r>
          </a:p>
          <a:p>
            <a:pPr lvl="1"/>
            <a:r>
              <a:rPr lang="en-US" sz="2600" dirty="0">
                <a:solidFill>
                  <a:srgbClr val="FFFF00"/>
                </a:solidFill>
              </a:rPr>
              <a:t>5.  practicing in a competent and ethical manner.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10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1371600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solidFill>
                  <a:srgbClr val="FFFF00"/>
                </a:solidFill>
              </a:rPr>
              <a:t>Ethics </a:t>
            </a:r>
            <a:r>
              <a:rPr lang="en-US" sz="4400" dirty="0" smtClean="0">
                <a:solidFill>
                  <a:srgbClr val="FFFF00"/>
                </a:solidFill>
              </a:rPr>
              <a:t>Challenges</a:t>
            </a:r>
            <a:br>
              <a:rPr lang="en-US" sz="4400" dirty="0" smtClean="0">
                <a:solidFill>
                  <a:srgbClr val="FFFF00"/>
                </a:solidFill>
              </a:rPr>
            </a:b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>
                <a:solidFill>
                  <a:srgbClr val="FFFF00"/>
                </a:solidFill>
              </a:rPr>
              <a:t>in </a:t>
            </a:r>
            <a:r>
              <a:rPr lang="en-US" sz="4400" dirty="0" smtClean="0">
                <a:solidFill>
                  <a:srgbClr val="FFFF00"/>
                </a:solidFill>
              </a:rPr>
              <a:t>Rural Settings </a:t>
            </a:r>
            <a:r>
              <a:rPr lang="en-US" sz="4400" dirty="0">
                <a:solidFill>
                  <a:srgbClr val="FFFF00"/>
                </a:solidFill>
              </a:rPr>
              <a:t/>
            </a:r>
            <a:br>
              <a:rPr lang="en-US" sz="4400" dirty="0">
                <a:solidFill>
                  <a:srgbClr val="FFFF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Research has identified</a:t>
            </a:r>
            <a:r>
              <a:rPr lang="en-US" dirty="0" smtClean="0"/>
              <a:t>:</a:t>
            </a:r>
          </a:p>
          <a:p>
            <a:r>
              <a:rPr lang="en-US" dirty="0" smtClean="0"/>
              <a:t>dual </a:t>
            </a:r>
            <a:r>
              <a:rPr lang="en-US" dirty="0"/>
              <a:t>relationships, </a:t>
            </a:r>
            <a:endParaRPr lang="en-US" dirty="0" smtClean="0"/>
          </a:p>
          <a:p>
            <a:r>
              <a:rPr lang="en-US" dirty="0" smtClean="0"/>
              <a:t>multiple </a:t>
            </a:r>
            <a:r>
              <a:rPr lang="en-US" dirty="0"/>
              <a:t>roles, </a:t>
            </a:r>
            <a:endParaRPr lang="en-US" dirty="0" smtClean="0"/>
          </a:p>
          <a:p>
            <a:r>
              <a:rPr lang="en-US" dirty="0" smtClean="0"/>
              <a:t>unique </a:t>
            </a:r>
            <a:r>
              <a:rPr lang="en-US" dirty="0"/>
              <a:t>community standards</a:t>
            </a:r>
            <a:r>
              <a:rPr lang="en-US" dirty="0" smtClean="0"/>
              <a:t>,</a:t>
            </a:r>
          </a:p>
          <a:p>
            <a:r>
              <a:rPr lang="en-US" dirty="0" smtClean="0"/>
              <a:t> </a:t>
            </a:r>
            <a:r>
              <a:rPr lang="en-US" dirty="0"/>
              <a:t>isolation, </a:t>
            </a:r>
            <a:endParaRPr lang="en-US" dirty="0" smtClean="0"/>
          </a:p>
          <a:p>
            <a:r>
              <a:rPr lang="en-US" dirty="0" smtClean="0"/>
              <a:t>lack </a:t>
            </a:r>
            <a:r>
              <a:rPr lang="en-US" dirty="0"/>
              <a:t>of access to training and </a:t>
            </a:r>
            <a:r>
              <a:rPr lang="en-US" dirty="0" smtClean="0"/>
              <a:t>supervision,</a:t>
            </a:r>
          </a:p>
          <a:p>
            <a:r>
              <a:rPr lang="en-US" dirty="0" smtClean="0"/>
              <a:t>given </a:t>
            </a:r>
            <a:r>
              <a:rPr lang="en-US" dirty="0"/>
              <a:t>cases for which they are not </a:t>
            </a:r>
            <a:r>
              <a:rPr lang="en-US" dirty="0" smtClean="0"/>
              <a:t>prepared,</a:t>
            </a:r>
          </a:p>
          <a:p>
            <a:r>
              <a:rPr lang="en-US" dirty="0" smtClean="0"/>
              <a:t>role conflicts,</a:t>
            </a:r>
          </a:p>
          <a:p>
            <a:r>
              <a:rPr lang="en-US" dirty="0" smtClean="0"/>
              <a:t>inconsistencies,</a:t>
            </a:r>
          </a:p>
          <a:p>
            <a:r>
              <a:rPr lang="en-US" dirty="0" smtClean="0"/>
              <a:t>idiosyncratic </a:t>
            </a:r>
            <a:r>
              <a:rPr lang="en-US" dirty="0"/>
              <a:t>choices in such ethical practices as confidentiality and informed </a:t>
            </a:r>
            <a:r>
              <a:rPr lang="en-US" dirty="0" smtClean="0"/>
              <a:t>consent,</a:t>
            </a:r>
          </a:p>
          <a:p>
            <a:r>
              <a:rPr lang="en-US" dirty="0" smtClean="0"/>
              <a:t>burnout/self-impairment.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88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Ethics Challenges: Errors Happen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Strom-Gottfried (2003) </a:t>
            </a:r>
            <a:r>
              <a:rPr lang="en-US" dirty="0" smtClean="0">
                <a:solidFill>
                  <a:srgbClr val="FFFF00"/>
                </a:solidFill>
              </a:rPr>
              <a:t>Social </a:t>
            </a:r>
            <a:r>
              <a:rPr lang="en-US" dirty="0">
                <a:solidFill>
                  <a:srgbClr val="FFFF00"/>
                </a:solidFill>
              </a:rPr>
              <a:t>Workers </a:t>
            </a:r>
            <a:r>
              <a:rPr lang="en-US" dirty="0"/>
              <a:t>(NASW</a:t>
            </a:r>
            <a:r>
              <a:rPr lang="en-US" dirty="0" smtClean="0"/>
              <a:t>)--Of </a:t>
            </a:r>
            <a:r>
              <a:rPr lang="en-US" dirty="0"/>
              <a:t>267 adjudicated cases, 107 involved sexual activity, 77 involved </a:t>
            </a:r>
            <a:r>
              <a:rPr lang="en-US" dirty="0">
                <a:solidFill>
                  <a:srgbClr val="FFFF00"/>
                </a:solidFill>
              </a:rPr>
              <a:t>dual relationships</a:t>
            </a:r>
            <a:r>
              <a:rPr lang="en-US" dirty="0"/>
              <a:t>, 70 involved other </a:t>
            </a:r>
            <a:r>
              <a:rPr lang="en-US" dirty="0">
                <a:solidFill>
                  <a:srgbClr val="FFFF00"/>
                </a:solidFill>
              </a:rPr>
              <a:t>boundary violations</a:t>
            </a:r>
            <a:r>
              <a:rPr lang="en-US" dirty="0"/>
              <a:t>, 55 involved failure to seek </a:t>
            </a:r>
            <a:r>
              <a:rPr lang="en-US" dirty="0">
                <a:solidFill>
                  <a:srgbClr val="FFFF00"/>
                </a:solidFill>
              </a:rPr>
              <a:t>supervision</a:t>
            </a:r>
            <a:r>
              <a:rPr lang="en-US" dirty="0"/>
              <a:t>, 41 involved failure to use </a:t>
            </a:r>
            <a:r>
              <a:rPr lang="en-US" dirty="0">
                <a:solidFill>
                  <a:srgbClr val="FFFF00"/>
                </a:solidFill>
              </a:rPr>
              <a:t>accepted practice skills</a:t>
            </a:r>
            <a:r>
              <a:rPr lang="en-US" dirty="0"/>
              <a:t>, 34 involved </a:t>
            </a:r>
            <a:r>
              <a:rPr lang="en-US" dirty="0">
                <a:solidFill>
                  <a:srgbClr val="FFFF00"/>
                </a:solidFill>
              </a:rPr>
              <a:t>fraudulent</a:t>
            </a:r>
            <a:r>
              <a:rPr lang="en-US" dirty="0"/>
              <a:t> behavior, and 33 involved </a:t>
            </a:r>
            <a:r>
              <a:rPr lang="en-US" dirty="0">
                <a:solidFill>
                  <a:srgbClr val="FFFF00"/>
                </a:solidFill>
              </a:rPr>
              <a:t>premature</a:t>
            </a:r>
            <a:r>
              <a:rPr lang="en-US" dirty="0"/>
              <a:t> </a:t>
            </a:r>
            <a:r>
              <a:rPr lang="en-US" dirty="0">
                <a:solidFill>
                  <a:srgbClr val="FFFF00"/>
                </a:solidFill>
              </a:rPr>
              <a:t>termination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/>
              <a:t>Trigg and Robinson (2013) found the most </a:t>
            </a:r>
            <a:r>
              <a:rPr lang="en-US" dirty="0">
                <a:solidFill>
                  <a:srgbClr val="FFFF00"/>
                </a:solidFill>
              </a:rPr>
              <a:t>frequent ethical violations </a:t>
            </a:r>
            <a:r>
              <a:rPr lang="en-US" dirty="0"/>
              <a:t>were “</a:t>
            </a:r>
            <a:r>
              <a:rPr lang="en-US" dirty="0">
                <a:solidFill>
                  <a:srgbClr val="FFFF00"/>
                </a:solidFill>
              </a:rPr>
              <a:t>practicing outside of the scope of one’s training </a:t>
            </a:r>
            <a:r>
              <a:rPr lang="en-US" dirty="0"/>
              <a:t>and experience and practicing </a:t>
            </a:r>
            <a:r>
              <a:rPr lang="en-US" dirty="0">
                <a:solidFill>
                  <a:srgbClr val="FFFF00"/>
                </a:solidFill>
              </a:rPr>
              <a:t>while impaired </a:t>
            </a:r>
            <a:r>
              <a:rPr lang="en-US" dirty="0"/>
              <a:t>due to substance use or mental health matters” (p. 28), violations of </a:t>
            </a:r>
            <a:r>
              <a:rPr lang="en-US" dirty="0">
                <a:solidFill>
                  <a:srgbClr val="FFFF00"/>
                </a:solidFill>
              </a:rPr>
              <a:t>professional boundaries </a:t>
            </a:r>
            <a:r>
              <a:rPr lang="en-US" dirty="0"/>
              <a:t>(both nonsexual and sexual), and breaches of </a:t>
            </a:r>
            <a:r>
              <a:rPr lang="en-US" dirty="0">
                <a:solidFill>
                  <a:srgbClr val="FFFF00"/>
                </a:solidFill>
              </a:rPr>
              <a:t>confidentiality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6498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The Research Questions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If there are ethical challenges in rural settings and research shows ethical errors occur, what might be the </a:t>
            </a:r>
            <a:r>
              <a:rPr lang="en-US" sz="3600" dirty="0" smtClean="0">
                <a:solidFill>
                  <a:srgbClr val="FFFF00"/>
                </a:solidFill>
              </a:rPr>
              <a:t>ethical challenges as reported by counseling practitioners in one rural </a:t>
            </a:r>
            <a:r>
              <a:rPr lang="en-US" sz="3600" dirty="0" smtClean="0"/>
              <a:t>state? </a:t>
            </a:r>
          </a:p>
          <a:p>
            <a:r>
              <a:rPr lang="en-US" sz="3600" dirty="0" smtClean="0"/>
              <a:t>What would </a:t>
            </a:r>
            <a:r>
              <a:rPr lang="en-US" sz="3600" dirty="0"/>
              <a:t>counseling practitioners in one rural </a:t>
            </a:r>
            <a:r>
              <a:rPr lang="en-US" sz="3600" dirty="0" smtClean="0"/>
              <a:t>state </a:t>
            </a:r>
            <a:r>
              <a:rPr lang="en-US" sz="3600" dirty="0" smtClean="0">
                <a:solidFill>
                  <a:srgbClr val="FFFF00"/>
                </a:solidFill>
              </a:rPr>
              <a:t>want for ethics training?</a:t>
            </a:r>
          </a:p>
          <a:p>
            <a:endParaRPr lang="en-US" sz="3600" dirty="0">
              <a:solidFill>
                <a:srgbClr val="FFFF00"/>
              </a:solidFill>
            </a:endParaRPr>
          </a:p>
          <a:p>
            <a:r>
              <a:rPr lang="en-US" dirty="0" smtClean="0"/>
              <a:t>Let’s ask the practitioners!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25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Our Research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Through an exploratory survey </a:t>
            </a:r>
            <a:r>
              <a:rPr lang="en-US" dirty="0" smtClean="0"/>
              <a:t>in 2012 of </a:t>
            </a:r>
            <a:r>
              <a:rPr lang="en-US" dirty="0"/>
              <a:t>a representative sample (n=316) of licensed and certified counseling and social work mental health professionals (N=1,324) in </a:t>
            </a:r>
            <a:r>
              <a:rPr lang="en-US" dirty="0" smtClean="0"/>
              <a:t>Wyoming ethical </a:t>
            </a:r>
            <a:r>
              <a:rPr lang="en-US" dirty="0"/>
              <a:t>issues and training needs were identified by the providers.  The intended goal was to obtain </a:t>
            </a:r>
            <a:r>
              <a:rPr lang="en-US" dirty="0">
                <a:solidFill>
                  <a:srgbClr val="FFFF00"/>
                </a:solidFill>
              </a:rPr>
              <a:t>direct feedback about ethical issues and ethical training needs from practitioners themselves who work in rural settings.  </a:t>
            </a:r>
          </a:p>
        </p:txBody>
      </p:sp>
    </p:spTree>
    <p:extLst>
      <p:ext uri="{BB962C8B-B14F-4D97-AF65-F5344CB8AC3E}">
        <p14:creationId xmlns:p14="http://schemas.microsoft.com/office/powerpoint/2010/main" val="179705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Our Research-The Survey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brief demographic questionnaire </a:t>
            </a:r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Two </a:t>
            </a:r>
            <a:r>
              <a:rPr lang="en-US" dirty="0">
                <a:solidFill>
                  <a:srgbClr val="FFFF00"/>
                </a:solidFill>
              </a:rPr>
              <a:t>questions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The </a:t>
            </a:r>
            <a:r>
              <a:rPr lang="en-US" dirty="0">
                <a:solidFill>
                  <a:srgbClr val="FFFF00"/>
                </a:solidFill>
              </a:rPr>
              <a:t>most difficult professional ethical dilemma </a:t>
            </a:r>
            <a:r>
              <a:rPr lang="en-US" dirty="0"/>
              <a:t>or situation I have encountered in the last two years has been:______</a:t>
            </a:r>
          </a:p>
          <a:p>
            <a:pPr lvl="1"/>
            <a:r>
              <a:rPr lang="en-US" dirty="0">
                <a:solidFill>
                  <a:srgbClr val="FFFF00"/>
                </a:solidFill>
              </a:rPr>
              <a:t>Two primary ethical trainings </a:t>
            </a:r>
            <a:r>
              <a:rPr lang="en-US" dirty="0"/>
              <a:t>I would find to be most helpful in my practice are: </a:t>
            </a:r>
            <a:r>
              <a:rPr lang="en-US" i="1" dirty="0"/>
              <a:t>self-care, boundaries, rules and regulations, malpractice, supervision, professional competency, risk management, end of life, suicide, duty to warn, confidentiality, diagnosis, spirituality, multicultural topics, </a:t>
            </a:r>
            <a:r>
              <a:rPr lang="en-US" dirty="0"/>
              <a:t>and </a:t>
            </a:r>
            <a:r>
              <a:rPr lang="en-US" i="1" dirty="0"/>
              <a:t>other</a:t>
            </a:r>
            <a:r>
              <a:rPr lang="en-US" dirty="0"/>
              <a:t>.`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35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137160" indent="0">
              <a:buNone/>
            </a:pPr>
            <a:r>
              <a:rPr lang="en-US" sz="8000" dirty="0" smtClean="0"/>
              <a:t>316 </a:t>
            </a:r>
            <a:r>
              <a:rPr lang="en-US" sz="8000" dirty="0"/>
              <a:t>(27%) responded to the </a:t>
            </a:r>
            <a:r>
              <a:rPr lang="en-US" sz="8000" dirty="0" smtClean="0"/>
              <a:t>survey—</a:t>
            </a:r>
            <a:r>
              <a:rPr lang="en-US" sz="8000" dirty="0" smtClean="0">
                <a:solidFill>
                  <a:schemeClr val="bg1"/>
                </a:solidFill>
              </a:rPr>
              <a:t>**</a:t>
            </a:r>
            <a:r>
              <a:rPr lang="en-US" sz="8000" dirty="0" smtClean="0"/>
              <a:t>our distribution </a:t>
            </a:r>
            <a:r>
              <a:rPr lang="en-US" sz="8000" dirty="0"/>
              <a:t>results of the survey sample (see Table </a:t>
            </a:r>
            <a:r>
              <a:rPr lang="en-US" sz="8000" dirty="0" smtClean="0"/>
              <a:t>1-oour results) </a:t>
            </a:r>
            <a:r>
              <a:rPr lang="en-US" sz="8000" dirty="0"/>
              <a:t>closely approximated the (</a:t>
            </a:r>
            <a:r>
              <a:rPr lang="en-US" sz="8000" dirty="0" smtClean="0">
                <a:solidFill>
                  <a:srgbClr val="FFFF00"/>
                </a:solidFill>
              </a:rPr>
              <a:t>12/29</a:t>
            </a:r>
            <a:r>
              <a:rPr lang="en-US" sz="8000" dirty="0">
                <a:solidFill>
                  <a:srgbClr val="FFFF00"/>
                </a:solidFill>
              </a:rPr>
              <a:t>/ 2011</a:t>
            </a:r>
            <a:r>
              <a:rPr lang="en-US" sz="8000" dirty="0"/>
              <a:t> </a:t>
            </a:r>
            <a:r>
              <a:rPr lang="en-US" sz="8000" dirty="0" smtClean="0">
                <a:solidFill>
                  <a:srgbClr val="FFFF00"/>
                </a:solidFill>
              </a:rPr>
              <a:t>distribution </a:t>
            </a:r>
            <a:r>
              <a:rPr lang="en-US" sz="8000" dirty="0">
                <a:solidFill>
                  <a:srgbClr val="FFFF00"/>
                </a:solidFill>
              </a:rPr>
              <a:t>of licensing and certification in the </a:t>
            </a:r>
            <a:r>
              <a:rPr lang="en-US" sz="8000" dirty="0" smtClean="0">
                <a:solidFill>
                  <a:srgbClr val="FFFF00"/>
                </a:solidFill>
              </a:rPr>
              <a:t>state…)</a:t>
            </a:r>
            <a:r>
              <a:rPr lang="en-US" dirty="0"/>
              <a:t> </a:t>
            </a:r>
          </a:p>
          <a:p>
            <a:r>
              <a:rPr lang="en-US" sz="8000" dirty="0">
                <a:solidFill>
                  <a:srgbClr val="FFFF00"/>
                </a:solidFill>
              </a:rPr>
              <a:t>CAPA- 23</a:t>
            </a:r>
          </a:p>
          <a:p>
            <a:r>
              <a:rPr lang="en-US" sz="8000" dirty="0">
                <a:solidFill>
                  <a:srgbClr val="FFFF00"/>
                </a:solidFill>
              </a:rPr>
              <a:t>CAP- 62—3</a:t>
            </a:r>
            <a:r>
              <a:rPr lang="en-US" sz="8000" dirty="0" smtClean="0">
                <a:solidFill>
                  <a:srgbClr val="FFFF00"/>
                </a:solidFill>
              </a:rPr>
              <a:t>% </a:t>
            </a:r>
            <a:r>
              <a:rPr lang="en-US" sz="8000" dirty="0" smtClean="0">
                <a:solidFill>
                  <a:schemeClr val="bg1"/>
                </a:solidFill>
              </a:rPr>
              <a:t>(</a:t>
            </a:r>
            <a:r>
              <a:rPr lang="en-US" sz="8000" dirty="0">
                <a:solidFill>
                  <a:schemeClr val="bg1"/>
                </a:solidFill>
              </a:rPr>
              <a:t>3%)</a:t>
            </a:r>
          </a:p>
          <a:p>
            <a:r>
              <a:rPr lang="en-US" sz="8000" dirty="0" smtClean="0">
                <a:solidFill>
                  <a:srgbClr val="FFFF00"/>
                </a:solidFill>
              </a:rPr>
              <a:t>PAT- </a:t>
            </a:r>
            <a:r>
              <a:rPr lang="en-US" sz="8000" dirty="0">
                <a:solidFill>
                  <a:srgbClr val="FFFF00"/>
                </a:solidFill>
              </a:rPr>
              <a:t>13 </a:t>
            </a:r>
          </a:p>
          <a:p>
            <a:r>
              <a:rPr lang="en-US" sz="8000" dirty="0">
                <a:solidFill>
                  <a:srgbClr val="FFFF00"/>
                </a:solidFill>
              </a:rPr>
              <a:t>LAT- 134-7% </a:t>
            </a:r>
            <a:r>
              <a:rPr lang="en-US" sz="8000" dirty="0" smtClean="0">
                <a:solidFill>
                  <a:srgbClr val="FFFF00"/>
                </a:solidFill>
              </a:rPr>
              <a:t>  </a:t>
            </a:r>
            <a:r>
              <a:rPr lang="en-US" sz="8000" dirty="0" smtClean="0">
                <a:solidFill>
                  <a:schemeClr val="bg1"/>
                </a:solidFill>
              </a:rPr>
              <a:t>(3%)</a:t>
            </a:r>
            <a:r>
              <a:rPr lang="en-US" sz="8000" dirty="0">
                <a:solidFill>
                  <a:srgbClr val="FFFF00"/>
                </a:solidFill>
              </a:rPr>
              <a:t> </a:t>
            </a:r>
          </a:p>
          <a:p>
            <a:r>
              <a:rPr lang="en-US" sz="8000" dirty="0">
                <a:solidFill>
                  <a:srgbClr val="FFFF00"/>
                </a:solidFill>
              </a:rPr>
              <a:t>CSW- 89</a:t>
            </a:r>
          </a:p>
          <a:p>
            <a:r>
              <a:rPr lang="en-US" sz="8000" dirty="0">
                <a:solidFill>
                  <a:srgbClr val="FFFF00"/>
                </a:solidFill>
              </a:rPr>
              <a:t>PCSW- 109 </a:t>
            </a:r>
          </a:p>
          <a:p>
            <a:r>
              <a:rPr lang="en-US" sz="8000" dirty="0">
                <a:solidFill>
                  <a:srgbClr val="FFFF00"/>
                </a:solidFill>
              </a:rPr>
              <a:t>LCSW- 493—30</a:t>
            </a:r>
            <a:r>
              <a:rPr lang="en-US" sz="8000" dirty="0" smtClean="0">
                <a:solidFill>
                  <a:srgbClr val="FFFF00"/>
                </a:solidFill>
              </a:rPr>
              <a:t>%  </a:t>
            </a:r>
            <a:r>
              <a:rPr lang="en-US" sz="8000" dirty="0" smtClean="0">
                <a:solidFill>
                  <a:schemeClr val="bg1"/>
                </a:solidFill>
              </a:rPr>
              <a:t>(29%)</a:t>
            </a:r>
            <a:r>
              <a:rPr lang="en-US" sz="8000" dirty="0">
                <a:solidFill>
                  <a:srgbClr val="FFFF00"/>
                </a:solidFill>
              </a:rPr>
              <a:t> </a:t>
            </a:r>
          </a:p>
          <a:p>
            <a:r>
              <a:rPr lang="en-US" sz="8000" dirty="0">
                <a:solidFill>
                  <a:srgbClr val="FFFF00"/>
                </a:solidFill>
              </a:rPr>
              <a:t>PMFT- 16 </a:t>
            </a:r>
          </a:p>
          <a:p>
            <a:r>
              <a:rPr lang="en-US" sz="8000" dirty="0">
                <a:solidFill>
                  <a:srgbClr val="FFFF00"/>
                </a:solidFill>
              </a:rPr>
              <a:t>LMFT- 93—5</a:t>
            </a:r>
            <a:r>
              <a:rPr lang="en-US" sz="8000" dirty="0" smtClean="0">
                <a:solidFill>
                  <a:srgbClr val="FFFF00"/>
                </a:solidFill>
              </a:rPr>
              <a:t>% </a:t>
            </a:r>
            <a:r>
              <a:rPr lang="en-US" sz="8000" dirty="0" smtClean="0">
                <a:solidFill>
                  <a:schemeClr val="bg1"/>
                </a:solidFill>
              </a:rPr>
              <a:t>(4%)</a:t>
            </a:r>
            <a:r>
              <a:rPr lang="en-US" sz="8000" dirty="0">
                <a:solidFill>
                  <a:srgbClr val="FFFF00"/>
                </a:solidFill>
              </a:rPr>
              <a:t> </a:t>
            </a:r>
          </a:p>
          <a:p>
            <a:r>
              <a:rPr lang="en-US" sz="8000" dirty="0">
                <a:solidFill>
                  <a:srgbClr val="FFFF00"/>
                </a:solidFill>
              </a:rPr>
              <a:t>PPC- 168</a:t>
            </a:r>
          </a:p>
          <a:p>
            <a:r>
              <a:rPr lang="en-US" sz="8000" dirty="0">
                <a:solidFill>
                  <a:srgbClr val="FFFF00"/>
                </a:solidFill>
              </a:rPr>
              <a:t>LPC- 756—46</a:t>
            </a:r>
            <a:r>
              <a:rPr lang="en-US" sz="8000" dirty="0" smtClean="0">
                <a:solidFill>
                  <a:srgbClr val="FFFF00"/>
                </a:solidFill>
              </a:rPr>
              <a:t>% </a:t>
            </a:r>
            <a:r>
              <a:rPr lang="en-US" sz="8000" dirty="0" smtClean="0">
                <a:solidFill>
                  <a:schemeClr val="bg1"/>
                </a:solidFill>
              </a:rPr>
              <a:t>(47%)</a:t>
            </a:r>
            <a:r>
              <a:rPr lang="en-US" sz="8000" dirty="0">
                <a:solidFill>
                  <a:srgbClr val="FFFF00"/>
                </a:solidFill>
              </a:rPr>
              <a:t> </a:t>
            </a:r>
          </a:p>
          <a:p>
            <a:r>
              <a:rPr lang="en-US" sz="8000" dirty="0">
                <a:solidFill>
                  <a:srgbClr val="FFFF00"/>
                </a:solidFill>
              </a:rPr>
              <a:t>CMHW- 18—.09%</a:t>
            </a:r>
          </a:p>
          <a:p>
            <a:endParaRPr lang="en-US" sz="6400" dirty="0">
              <a:solidFill>
                <a:srgbClr val="FFFF00"/>
              </a:solidFill>
            </a:endParaRPr>
          </a:p>
          <a:p>
            <a:r>
              <a:rPr lang="en-US" sz="4300" dirty="0"/>
              <a:t>1974 in total</a:t>
            </a:r>
          </a:p>
          <a:p>
            <a:r>
              <a:rPr lang="en-US" sz="4300" dirty="0"/>
              <a:t> </a:t>
            </a:r>
          </a:p>
          <a:p>
            <a:endParaRPr lang="en-US" sz="4300" dirty="0"/>
          </a:p>
        </p:txBody>
      </p:sp>
    </p:spTree>
    <p:extLst>
      <p:ext uri="{BB962C8B-B14F-4D97-AF65-F5344CB8AC3E}">
        <p14:creationId xmlns:p14="http://schemas.microsoft.com/office/powerpoint/2010/main" val="217899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Our </a:t>
            </a:r>
            <a:r>
              <a:rPr lang="en-US" dirty="0" smtClean="0">
                <a:solidFill>
                  <a:srgbClr val="FFFF00"/>
                </a:solidFill>
              </a:rPr>
              <a:t>Research Findings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Ethical Issues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US" dirty="0" smtClean="0"/>
              <a:t>Th</a:t>
            </a:r>
            <a:r>
              <a:rPr lang="en-US" dirty="0" smtClean="0">
                <a:solidFill>
                  <a:schemeClr val="tx2"/>
                </a:solidFill>
              </a:rPr>
              <a:t>ree </a:t>
            </a:r>
            <a:r>
              <a:rPr lang="en-US" dirty="0">
                <a:solidFill>
                  <a:schemeClr val="tx2"/>
                </a:solidFill>
              </a:rPr>
              <a:t>primary ethical issues</a:t>
            </a:r>
            <a:r>
              <a:rPr lang="en-US" dirty="0"/>
              <a:t>: </a:t>
            </a:r>
            <a:endParaRPr lang="en-US" dirty="0" smtClean="0"/>
          </a:p>
          <a:p>
            <a:r>
              <a:rPr lang="en-US" sz="3600" b="1" dirty="0" smtClean="0">
                <a:solidFill>
                  <a:srgbClr val="FFFF00"/>
                </a:solidFill>
              </a:rPr>
              <a:t>Dual relationships (19%)</a:t>
            </a:r>
          </a:p>
          <a:p>
            <a:r>
              <a:rPr lang="en-US" sz="3600" b="1" dirty="0" smtClean="0">
                <a:solidFill>
                  <a:srgbClr val="FFFF00"/>
                </a:solidFill>
              </a:rPr>
              <a:t>Confidentiality (19%)</a:t>
            </a:r>
            <a:endParaRPr lang="en-US" sz="3600" b="1" dirty="0">
              <a:solidFill>
                <a:srgbClr val="FFFF00"/>
              </a:solidFill>
            </a:endParaRPr>
          </a:p>
          <a:p>
            <a:r>
              <a:rPr lang="en-US" sz="3600" b="1" dirty="0" smtClean="0">
                <a:solidFill>
                  <a:srgbClr val="FFFF00"/>
                </a:solidFill>
              </a:rPr>
              <a:t>Competence (17%</a:t>
            </a:r>
            <a:r>
              <a:rPr lang="en-US" sz="3600" b="1" dirty="0" smtClean="0"/>
              <a:t> )</a:t>
            </a:r>
          </a:p>
          <a:p>
            <a:r>
              <a:rPr lang="en-US" dirty="0"/>
              <a:t>Two additional findings regarding ethical dilemmas encountered were </a:t>
            </a:r>
            <a:r>
              <a:rPr lang="en-US" i="1" dirty="0"/>
              <a:t>professional silence</a:t>
            </a:r>
            <a:r>
              <a:rPr lang="en-US" dirty="0"/>
              <a:t> and </a:t>
            </a:r>
            <a:r>
              <a:rPr lang="en-US" i="1" dirty="0"/>
              <a:t>supervision </a:t>
            </a:r>
            <a:r>
              <a:rPr lang="en-US" dirty="0"/>
              <a:t>representing 10% and 9%, respectively. 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1362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Our Research Findings</a:t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Ethical Training Needs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Three </a:t>
            </a:r>
            <a:r>
              <a:rPr lang="en-US" dirty="0">
                <a:solidFill>
                  <a:schemeClr val="tx2"/>
                </a:solidFill>
              </a:rPr>
              <a:t>primary ethical training needs: </a:t>
            </a:r>
          </a:p>
          <a:p>
            <a:r>
              <a:rPr lang="en-US" sz="3600" b="1" dirty="0" smtClean="0">
                <a:solidFill>
                  <a:srgbClr val="FFFF00"/>
                </a:solidFill>
              </a:rPr>
              <a:t>Boundaries (12%) </a:t>
            </a:r>
            <a:endParaRPr lang="en-US" sz="3600" b="1" dirty="0">
              <a:solidFill>
                <a:srgbClr val="FFFF00"/>
              </a:solidFill>
            </a:endParaRPr>
          </a:p>
          <a:p>
            <a:r>
              <a:rPr lang="en-US" sz="3600" b="1" dirty="0">
                <a:solidFill>
                  <a:srgbClr val="FFFF00"/>
                </a:solidFill>
              </a:rPr>
              <a:t>State Rules and </a:t>
            </a:r>
            <a:r>
              <a:rPr lang="en-US" sz="3600" b="1" dirty="0" smtClean="0">
                <a:solidFill>
                  <a:srgbClr val="FFFF00"/>
                </a:solidFill>
              </a:rPr>
              <a:t>Regulations (12%)</a:t>
            </a:r>
            <a:endParaRPr lang="en-US" sz="3600" b="1" dirty="0">
              <a:solidFill>
                <a:srgbClr val="FFFF00"/>
              </a:solidFill>
            </a:endParaRPr>
          </a:p>
          <a:p>
            <a:r>
              <a:rPr lang="en-US" sz="3600" b="1" dirty="0" smtClean="0">
                <a:solidFill>
                  <a:srgbClr val="FFFF00"/>
                </a:solidFill>
              </a:rPr>
              <a:t>Supervision (10%)</a:t>
            </a:r>
            <a:endParaRPr lang="en-US" sz="3600" b="1" dirty="0"/>
          </a:p>
          <a:p>
            <a:pPr marL="137160" indent="0">
              <a:buNone/>
            </a:pPr>
            <a:r>
              <a:rPr lang="en-US" dirty="0"/>
              <a:t>One respondent stated, “I think in our state it is more difficult to maintain professional boundaries because of the closeness of our communities.  For instance, in my neighborhood I am surrounded by former clients as neighbors.” </a:t>
            </a:r>
          </a:p>
        </p:txBody>
      </p:sp>
    </p:spTree>
    <p:extLst>
      <p:ext uri="{BB962C8B-B14F-4D97-AF65-F5344CB8AC3E}">
        <p14:creationId xmlns:p14="http://schemas.microsoft.com/office/powerpoint/2010/main" val="337244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Jane </a:t>
            </a:r>
            <a:r>
              <a:rPr lang="en-US" dirty="0" smtClean="0">
                <a:solidFill>
                  <a:srgbClr val="FFFF00"/>
                </a:solidFill>
              </a:rPr>
              <a:t>Warren-</a:t>
            </a:r>
            <a:r>
              <a:rPr lang="en-US" dirty="0" smtClean="0"/>
              <a:t>University </a:t>
            </a:r>
            <a:r>
              <a:rPr lang="en-US" dirty="0"/>
              <a:t>of Wyoming-Department of Professional Studies - Counseling program</a:t>
            </a:r>
          </a:p>
          <a:p>
            <a:r>
              <a:rPr lang="en-US" dirty="0">
                <a:solidFill>
                  <a:srgbClr val="FFFF00"/>
                </a:solidFill>
              </a:rPr>
              <a:t>Amanuel Haile </a:t>
            </a:r>
            <a:r>
              <a:rPr lang="en-US" dirty="0" smtClean="0">
                <a:solidFill>
                  <a:srgbClr val="FFFF00"/>
                </a:solidFill>
              </a:rPr>
              <a:t>Asfaw- </a:t>
            </a:r>
            <a:r>
              <a:rPr lang="en-US" dirty="0"/>
              <a:t>University of Wyoming-Department of Professional Studies - Counseling program</a:t>
            </a:r>
          </a:p>
          <a:p>
            <a:r>
              <a:rPr lang="en-US" dirty="0">
                <a:solidFill>
                  <a:srgbClr val="FFFF00"/>
                </a:solidFill>
              </a:rPr>
              <a:t>Carrie Ahls </a:t>
            </a:r>
            <a:r>
              <a:rPr lang="en-US" dirty="0" smtClean="0">
                <a:solidFill>
                  <a:srgbClr val="FFFF00"/>
                </a:solidFill>
              </a:rPr>
              <a:t>- </a:t>
            </a:r>
            <a:r>
              <a:rPr lang="en-US" dirty="0" smtClean="0"/>
              <a:t>University </a:t>
            </a:r>
            <a:r>
              <a:rPr lang="en-US" dirty="0"/>
              <a:t>of Wyoming-Department of Professional Studies </a:t>
            </a:r>
            <a:r>
              <a:rPr lang="en-US" dirty="0" smtClean="0"/>
              <a:t>-Counseling </a:t>
            </a:r>
            <a:r>
              <a:rPr lang="en-US" dirty="0"/>
              <a:t>program</a:t>
            </a:r>
          </a:p>
          <a:p>
            <a:r>
              <a:rPr lang="en-US" dirty="0">
                <a:solidFill>
                  <a:srgbClr val="FFFF00"/>
                </a:solidFill>
              </a:rPr>
              <a:t>Johnna Carlene Nunez </a:t>
            </a:r>
            <a:r>
              <a:rPr lang="en-US" dirty="0" smtClean="0">
                <a:solidFill>
                  <a:srgbClr val="FFFF00"/>
                </a:solidFill>
              </a:rPr>
              <a:t>-</a:t>
            </a:r>
            <a:r>
              <a:rPr lang="en-US" dirty="0" smtClean="0"/>
              <a:t>University </a:t>
            </a:r>
            <a:r>
              <a:rPr lang="en-US" dirty="0"/>
              <a:t>of Wyoming-Department of Social Work program</a:t>
            </a:r>
          </a:p>
          <a:p>
            <a:r>
              <a:rPr lang="en-US" dirty="0">
                <a:solidFill>
                  <a:srgbClr val="FFFF00"/>
                </a:solidFill>
              </a:rPr>
              <a:t>Jennifer Weatherford </a:t>
            </a:r>
            <a:r>
              <a:rPr lang="en-US" dirty="0" smtClean="0">
                <a:solidFill>
                  <a:srgbClr val="FFFF00"/>
                </a:solidFill>
              </a:rPr>
              <a:t>-</a:t>
            </a:r>
            <a:r>
              <a:rPr lang="en-US" dirty="0" smtClean="0"/>
              <a:t>University </a:t>
            </a:r>
            <a:r>
              <a:rPr lang="en-US" dirty="0"/>
              <a:t>of Wyoming-Department of Professional </a:t>
            </a:r>
            <a:r>
              <a:rPr lang="en-US" dirty="0" smtClean="0"/>
              <a:t>Studies-Educational </a:t>
            </a:r>
            <a:r>
              <a:rPr lang="en-US" dirty="0"/>
              <a:t>Research </a:t>
            </a:r>
            <a:r>
              <a:rPr lang="en-US" dirty="0" smtClean="0"/>
              <a:t>program </a:t>
            </a:r>
            <a:endParaRPr lang="en-US" dirty="0"/>
          </a:p>
          <a:p>
            <a:r>
              <a:rPr lang="en-US" dirty="0">
                <a:solidFill>
                  <a:srgbClr val="FFFF00"/>
                </a:solidFill>
              </a:rPr>
              <a:t>Noor Syamilah Zakaria </a:t>
            </a:r>
            <a:r>
              <a:rPr lang="en-US" dirty="0" smtClean="0">
                <a:solidFill>
                  <a:srgbClr val="FFFF00"/>
                </a:solidFill>
              </a:rPr>
              <a:t>- </a:t>
            </a:r>
            <a:r>
              <a:rPr lang="en-US" dirty="0" smtClean="0"/>
              <a:t>University </a:t>
            </a:r>
            <a:r>
              <a:rPr lang="en-US" dirty="0"/>
              <a:t>of Wyoming-Department of Professional Studies - Counseling program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56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The Two Areas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US" b="1" dirty="0" smtClean="0"/>
              <a:t>Ethical issues:</a:t>
            </a:r>
          </a:p>
          <a:p>
            <a:r>
              <a:rPr lang="en-US" sz="3200" b="1" dirty="0" smtClean="0">
                <a:solidFill>
                  <a:srgbClr val="FFFF00"/>
                </a:solidFill>
              </a:rPr>
              <a:t>Dual </a:t>
            </a:r>
            <a:r>
              <a:rPr lang="en-US" sz="3200" b="1" dirty="0">
                <a:solidFill>
                  <a:srgbClr val="FFFF00"/>
                </a:solidFill>
              </a:rPr>
              <a:t>relationships (19%)</a:t>
            </a:r>
          </a:p>
          <a:p>
            <a:r>
              <a:rPr lang="en-US" sz="3200" b="1" dirty="0">
                <a:solidFill>
                  <a:srgbClr val="FFFF00"/>
                </a:solidFill>
              </a:rPr>
              <a:t>Confidentiality (19%)</a:t>
            </a:r>
          </a:p>
          <a:p>
            <a:r>
              <a:rPr lang="en-US" sz="3200" b="1" dirty="0">
                <a:solidFill>
                  <a:srgbClr val="FFFF00"/>
                </a:solidFill>
              </a:rPr>
              <a:t>Competence (17%</a:t>
            </a:r>
            <a:r>
              <a:rPr lang="en-US" sz="3200" b="1" dirty="0"/>
              <a:t> </a:t>
            </a:r>
            <a:r>
              <a:rPr lang="en-US" sz="3200" b="1" dirty="0" smtClean="0"/>
              <a:t>)</a:t>
            </a:r>
          </a:p>
          <a:p>
            <a:pPr marL="137160" indent="0">
              <a:buNone/>
            </a:pPr>
            <a:r>
              <a:rPr lang="en-US" sz="3200" b="1" dirty="0" smtClean="0"/>
              <a:t>Training</a:t>
            </a:r>
            <a:endParaRPr lang="en-US" sz="3200" b="1" dirty="0"/>
          </a:p>
          <a:p>
            <a:r>
              <a:rPr lang="en-US" sz="3200" b="1" dirty="0">
                <a:solidFill>
                  <a:srgbClr val="FFFF00"/>
                </a:solidFill>
              </a:rPr>
              <a:t>Boundaries (12%) </a:t>
            </a:r>
          </a:p>
          <a:p>
            <a:r>
              <a:rPr lang="en-US" sz="3200" b="1" dirty="0">
                <a:solidFill>
                  <a:srgbClr val="FFFF00"/>
                </a:solidFill>
              </a:rPr>
              <a:t>State Rules and Regulations (12%)</a:t>
            </a:r>
          </a:p>
          <a:p>
            <a:r>
              <a:rPr lang="en-US" sz="3200" b="1" dirty="0">
                <a:solidFill>
                  <a:srgbClr val="FFFF00"/>
                </a:solidFill>
              </a:rPr>
              <a:t>Supervision (10%)</a:t>
            </a:r>
            <a:endParaRPr lang="en-US" sz="3200" b="1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6549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2192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4400" dirty="0">
                <a:solidFill>
                  <a:srgbClr val="FFFF00"/>
                </a:solidFill>
              </a:rPr>
              <a:t>Relevance of </a:t>
            </a:r>
            <a:r>
              <a:rPr lang="en-US" sz="4400" dirty="0" smtClean="0">
                <a:solidFill>
                  <a:srgbClr val="FFFF00"/>
                </a:solidFill>
              </a:rPr>
              <a:t>Our Research</a:t>
            </a:r>
            <a:br>
              <a:rPr lang="en-US" sz="4400" dirty="0" smtClean="0">
                <a:solidFill>
                  <a:srgbClr val="FFFF00"/>
                </a:solidFill>
              </a:rPr>
            </a:br>
            <a:r>
              <a:rPr lang="en-US" sz="31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Fits with the ACA 2014 Ethics Codes </a:t>
            </a:r>
            <a:br>
              <a:rPr lang="en-US" sz="31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 smtClean="0"/>
              <a:t/>
            </a:r>
            <a:br>
              <a:rPr lang="en-US" sz="44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>
                <a:solidFill>
                  <a:schemeClr val="bg1"/>
                </a:solidFill>
              </a:rPr>
              <a:t>Counseling relationship (</a:t>
            </a:r>
            <a:r>
              <a:rPr lang="en-US" dirty="0">
                <a:solidFill>
                  <a:schemeClr val="bg1"/>
                </a:solidFill>
              </a:rPr>
              <a:t>A. 5. Prohibited Non Counseling Roles and </a:t>
            </a:r>
            <a:r>
              <a:rPr lang="en-US" dirty="0" smtClean="0">
                <a:solidFill>
                  <a:schemeClr val="bg1"/>
                </a:solidFill>
              </a:rPr>
              <a:t>Relationships-Managing Boundaries )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Virtual relationships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Confidentiality 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Competence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Impairment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Monitor effectiveness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Consult on ethical concerns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Continued Education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Obtain ethical supervision  (online and in person)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FFFF00"/>
                </a:solidFill>
              </a:rPr>
              <a:t>Relevance of Our Research</a:t>
            </a:r>
            <a:br>
              <a:rPr lang="en-US" sz="4000" dirty="0">
                <a:solidFill>
                  <a:srgbClr val="FFFF00"/>
                </a:solidFill>
              </a:rPr>
            </a:br>
            <a:r>
              <a:rPr lang="en-US" sz="4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Counseling Ethics Education</a:t>
            </a:r>
            <a:r>
              <a:rPr lang="en-US" sz="4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Educate about </a:t>
            </a:r>
            <a:r>
              <a:rPr lang="en-US" dirty="0" smtClean="0">
                <a:solidFill>
                  <a:srgbClr val="FFFF00"/>
                </a:solidFill>
              </a:rPr>
              <a:t>rules and changes </a:t>
            </a:r>
            <a:r>
              <a:rPr lang="en-US" dirty="0" smtClean="0"/>
              <a:t>in codes</a:t>
            </a:r>
          </a:p>
          <a:p>
            <a:r>
              <a:rPr lang="en-US" dirty="0" smtClean="0"/>
              <a:t>Provide more </a:t>
            </a:r>
            <a:r>
              <a:rPr lang="en-US" dirty="0" smtClean="0">
                <a:solidFill>
                  <a:srgbClr val="FFFF00"/>
                </a:solidFill>
              </a:rPr>
              <a:t>training for supervisors </a:t>
            </a:r>
            <a:r>
              <a:rPr lang="en-US" dirty="0" smtClean="0"/>
              <a:t>and supervision</a:t>
            </a:r>
          </a:p>
          <a:p>
            <a:r>
              <a:rPr lang="en-US" dirty="0" smtClean="0"/>
              <a:t>Increase </a:t>
            </a:r>
            <a:r>
              <a:rPr lang="en-US" dirty="0" smtClean="0">
                <a:solidFill>
                  <a:srgbClr val="FFFF00"/>
                </a:solidFill>
              </a:rPr>
              <a:t>boundary education </a:t>
            </a:r>
            <a:r>
              <a:rPr lang="en-US" dirty="0" smtClean="0"/>
              <a:t>on all levels</a:t>
            </a:r>
          </a:p>
          <a:p>
            <a:r>
              <a:rPr lang="en-US" dirty="0" smtClean="0"/>
              <a:t>Identify the many challenges, choices, and requirements in </a:t>
            </a:r>
            <a:r>
              <a:rPr lang="en-US" dirty="0" smtClean="0">
                <a:solidFill>
                  <a:srgbClr val="FFFF00"/>
                </a:solidFill>
              </a:rPr>
              <a:t>confidentiality</a:t>
            </a:r>
            <a:r>
              <a:rPr lang="en-US" dirty="0" smtClean="0"/>
              <a:t>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Understand the ethical issues </a:t>
            </a:r>
            <a:r>
              <a:rPr lang="en-US" dirty="0" smtClean="0"/>
              <a:t>faced by rural practitioners may be different than urban—and design programs accordingly.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39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>
                <a:solidFill>
                  <a:srgbClr val="FFFF00"/>
                </a:solidFill>
              </a:rPr>
              <a:t>Relevance of Our Research</a:t>
            </a:r>
            <a:br>
              <a:rPr lang="en-US" sz="4400" dirty="0">
                <a:solidFill>
                  <a:srgbClr val="FFFF00"/>
                </a:solidFill>
              </a:rPr>
            </a:br>
            <a:r>
              <a:rPr lang="en-US" sz="4400" dirty="0" smtClean="0">
                <a:solidFill>
                  <a:srgbClr val="FFFF00"/>
                </a:solidFill>
              </a:rPr>
              <a:t>For Our Profession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Promote </a:t>
            </a:r>
            <a:r>
              <a:rPr lang="en-US" dirty="0" smtClean="0">
                <a:solidFill>
                  <a:srgbClr val="FFFF00"/>
                </a:solidFill>
              </a:rPr>
              <a:t>dialogue</a:t>
            </a:r>
            <a:r>
              <a:rPr lang="en-US" dirty="0" smtClean="0"/>
              <a:t> among practitioners about ethical challenges and actions</a:t>
            </a:r>
          </a:p>
          <a:p>
            <a:r>
              <a:rPr lang="en-US" dirty="0" smtClean="0"/>
              <a:t>Encourage </a:t>
            </a:r>
            <a:r>
              <a:rPr lang="en-US" dirty="0" smtClean="0">
                <a:solidFill>
                  <a:srgbClr val="FFFF00"/>
                </a:solidFill>
              </a:rPr>
              <a:t>compassion</a:t>
            </a:r>
            <a:r>
              <a:rPr lang="en-US" dirty="0" smtClean="0"/>
              <a:t> for practitioners </a:t>
            </a:r>
          </a:p>
          <a:p>
            <a:r>
              <a:rPr lang="en-US" dirty="0" smtClean="0"/>
              <a:t>Promote </a:t>
            </a:r>
            <a:r>
              <a:rPr lang="en-US" dirty="0" smtClean="0">
                <a:solidFill>
                  <a:srgbClr val="FFFF00"/>
                </a:solidFill>
              </a:rPr>
              <a:t>wellness</a:t>
            </a:r>
            <a:r>
              <a:rPr lang="en-US" dirty="0" smtClean="0"/>
              <a:t> for all counseling practitioners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47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>
                <a:solidFill>
                  <a:srgbClr val="FFFF00"/>
                </a:solidFill>
              </a:rPr>
              <a:t>Relevance of Our Research </a:t>
            </a:r>
            <a:r>
              <a:rPr lang="en-US" sz="4400" dirty="0" smtClean="0">
                <a:solidFill>
                  <a:srgbClr val="FFFF00"/>
                </a:solidFill>
              </a:rPr>
              <a:t>for Existing </a:t>
            </a:r>
            <a:r>
              <a:rPr lang="en-US" dirty="0" smtClean="0">
                <a:solidFill>
                  <a:srgbClr val="FFFF00"/>
                </a:solidFill>
              </a:rPr>
              <a:t>Ethics Education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 Licensing Boards</a:t>
            </a:r>
          </a:p>
          <a:p>
            <a:r>
              <a:rPr lang="en-US" dirty="0" smtClean="0"/>
              <a:t>Make Continuing Education Relevant </a:t>
            </a:r>
          </a:p>
          <a:p>
            <a:r>
              <a:rPr lang="en-US" dirty="0" smtClean="0"/>
              <a:t>Listen to Practitioners</a:t>
            </a:r>
          </a:p>
          <a:p>
            <a:r>
              <a:rPr lang="en-US" dirty="0" smtClean="0"/>
              <a:t>Missing: Multicultural needs (last item mentioned for training)</a:t>
            </a:r>
          </a:p>
          <a:p>
            <a:endParaRPr lang="en-US" dirty="0"/>
          </a:p>
        </p:txBody>
      </p:sp>
      <p:pic>
        <p:nvPicPr>
          <p:cNvPr id="2050" name="Picture 2" descr="C:\Users\jwarren4\AppData\Local\Microsoft\Windows\Temporary Internet Files\Content.IE5\89IW7DV8\MC90028537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5829" y="4038600"/>
            <a:ext cx="4447874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344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>
                <a:solidFill>
                  <a:srgbClr val="FFFF00"/>
                </a:solidFill>
              </a:rPr>
              <a:t>Apply to </a:t>
            </a:r>
            <a:r>
              <a:rPr lang="en-US" sz="4400" dirty="0" smtClean="0">
                <a:solidFill>
                  <a:srgbClr val="FFFF00"/>
                </a:solidFill>
              </a:rPr>
              <a:t>Your</a:t>
            </a:r>
            <a:br>
              <a:rPr lang="en-US" sz="4400" dirty="0" smtClean="0">
                <a:solidFill>
                  <a:srgbClr val="FFFF00"/>
                </a:solidFill>
              </a:rPr>
            </a:br>
            <a:r>
              <a:rPr lang="en-US" sz="4400" dirty="0" smtClean="0">
                <a:solidFill>
                  <a:srgbClr val="FFFF00"/>
                </a:solidFill>
              </a:rPr>
              <a:t> Ethical Challenge</a:t>
            </a:r>
            <a:r>
              <a:rPr lang="en-US" sz="4400" dirty="0">
                <a:solidFill>
                  <a:srgbClr val="FFFF00"/>
                </a:solidFill>
              </a:rPr>
              <a:t/>
            </a:r>
            <a:br>
              <a:rPr lang="en-US" sz="4400" dirty="0">
                <a:solidFill>
                  <a:srgbClr val="FFFF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have you learned and what might you do now differently, if anything?</a:t>
            </a:r>
          </a:p>
          <a:p>
            <a:pPr marL="137160" indent="0">
              <a:buNone/>
            </a:pPr>
            <a:r>
              <a:rPr lang="en-US" dirty="0" smtClean="0"/>
              <a:t>Dialogue</a:t>
            </a:r>
            <a:endParaRPr lang="en-US" dirty="0"/>
          </a:p>
        </p:txBody>
      </p:sp>
      <p:pic>
        <p:nvPicPr>
          <p:cNvPr id="1027" name="Picture 3" descr="C:\Users\jwarren4\AppData\Local\Microsoft\Windows\Temporary Internet Files\Content.IE5\9N2D8VRQ\MP900446579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722880"/>
            <a:ext cx="5354831" cy="4135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00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Questions/Discoveries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6" name="Picture 6" descr="C:\Users\jwarren4\AppData\Local\Microsoft\Windows\Temporary Internet Files\Content.IE5\GFSMH9C3\MM900172629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1600200"/>
            <a:ext cx="3600450" cy="487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Harrison, R. L., &amp; Westwood, M. J. (2009). Preventing vicarious traumatization of mental health therapists: Identifying protective practices. </a:t>
            </a:r>
            <a:r>
              <a:rPr lang="en-US" i="1" dirty="0" smtClean="0"/>
              <a:t>Psychotherapy Theory, Research, Practice, Training, 46</a:t>
            </a:r>
            <a:r>
              <a:rPr lang="en-US" dirty="0" smtClean="0"/>
              <a:t>, 203-219. </a:t>
            </a:r>
            <a:r>
              <a:rPr lang="en-US" dirty="0" err="1" smtClean="0"/>
              <a:t>doi</a:t>
            </a:r>
            <a:r>
              <a:rPr lang="en-US" dirty="0" smtClean="0"/>
              <a:t>: 10.1037/a0016081</a:t>
            </a:r>
          </a:p>
          <a:p>
            <a:r>
              <a:rPr lang="en-US" dirty="0" err="1" smtClean="0"/>
              <a:t>Maltzman</a:t>
            </a:r>
            <a:r>
              <a:rPr lang="en-US" dirty="0" smtClean="0"/>
              <a:t>, S. (2011). An organizational self-care model: Practical suggestions for development and implementation. </a:t>
            </a:r>
            <a:r>
              <a:rPr lang="en-US" i="1" dirty="0" smtClean="0"/>
              <a:t>Counseling Psychologist, 39,</a:t>
            </a:r>
            <a:r>
              <a:rPr lang="en-US" dirty="0" smtClean="0"/>
              <a:t> 303-319. </a:t>
            </a:r>
            <a:r>
              <a:rPr lang="en-US" dirty="0" err="1" smtClean="0"/>
              <a:t>doi</a:t>
            </a:r>
            <a:r>
              <a:rPr lang="en-US" dirty="0" smtClean="0"/>
              <a:t>: 10.1177/0011000010381790</a:t>
            </a:r>
          </a:p>
          <a:p>
            <a:pPr marL="137160" indent="0">
              <a:buNone/>
            </a:pPr>
            <a:r>
              <a:rPr lang="en-US" sz="1800" dirty="0" smtClean="0"/>
              <a:t>.</a:t>
            </a:r>
          </a:p>
          <a:p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4600" dirty="0" smtClean="0">
                <a:solidFill>
                  <a:srgbClr val="FFFF00"/>
                </a:solidFill>
              </a:rPr>
              <a:t>Ice breaker-</a:t>
            </a:r>
            <a:r>
              <a:rPr lang="en-US" sz="4600" dirty="0" smtClean="0"/>
              <a:t>Your most difficult ethical challenge this last year </a:t>
            </a:r>
          </a:p>
          <a:p>
            <a:r>
              <a:rPr lang="en-US" sz="4600" dirty="0" smtClean="0">
                <a:solidFill>
                  <a:srgbClr val="FFFF00"/>
                </a:solidFill>
              </a:rPr>
              <a:t>Ethics in counseling</a:t>
            </a:r>
          </a:p>
          <a:p>
            <a:r>
              <a:rPr lang="en-US" sz="4600" dirty="0" smtClean="0">
                <a:solidFill>
                  <a:srgbClr val="FFFF00"/>
                </a:solidFill>
              </a:rPr>
              <a:t>Ethics challenges in rural settings </a:t>
            </a:r>
          </a:p>
          <a:p>
            <a:r>
              <a:rPr lang="en-US" sz="4600" dirty="0" smtClean="0">
                <a:solidFill>
                  <a:srgbClr val="FFFF00"/>
                </a:solidFill>
              </a:rPr>
              <a:t>Our research</a:t>
            </a:r>
          </a:p>
          <a:p>
            <a:r>
              <a:rPr lang="en-US" sz="4600" dirty="0" smtClean="0">
                <a:solidFill>
                  <a:srgbClr val="FFFF00"/>
                </a:solidFill>
              </a:rPr>
              <a:t>Relevance of our research</a:t>
            </a:r>
          </a:p>
          <a:p>
            <a:r>
              <a:rPr lang="en-US" sz="4600" dirty="0" smtClean="0">
                <a:solidFill>
                  <a:srgbClr val="FFFF00"/>
                </a:solidFill>
              </a:rPr>
              <a:t>Apply to your own wellness</a:t>
            </a:r>
          </a:p>
          <a:p>
            <a:r>
              <a:rPr lang="en-US" sz="4600" dirty="0" smtClean="0">
                <a:solidFill>
                  <a:srgbClr val="FFFF00"/>
                </a:solidFill>
              </a:rPr>
              <a:t>Apply to your ethical challenge</a:t>
            </a:r>
          </a:p>
          <a:p>
            <a:r>
              <a:rPr lang="en-US" sz="4600" dirty="0" smtClean="0">
                <a:solidFill>
                  <a:srgbClr val="FFFF00"/>
                </a:solidFill>
              </a:rPr>
              <a:t>Dialogue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The Best of Times-The Worst of Times</a:t>
            </a:r>
            <a:r>
              <a:rPr lang="en-US" dirty="0" smtClean="0">
                <a:solidFill>
                  <a:schemeClr val="bg1"/>
                </a:solidFill>
              </a:rPr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Imagine  for a few minutes your most difficult ethical challenge you had this year</a:t>
            </a:r>
          </a:p>
          <a:p>
            <a:r>
              <a:rPr lang="en-US" dirty="0" smtClean="0"/>
              <a:t>What made it difficult?</a:t>
            </a:r>
          </a:p>
          <a:p>
            <a:r>
              <a:rPr lang="en-US" dirty="0" smtClean="0"/>
              <a:t>What did you do?</a:t>
            </a:r>
          </a:p>
          <a:p>
            <a:endParaRPr lang="en-US" dirty="0"/>
          </a:p>
        </p:txBody>
      </p:sp>
      <p:pic>
        <p:nvPicPr>
          <p:cNvPr id="1027" name="Picture 3" descr="C:\Users\jwarren4\AppData\Local\Microsoft\Windows\Temporary Internet Files\Content.IE5\7LFBGTAG\MC90029005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3657600"/>
            <a:ext cx="3352800" cy="2971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The Best of Times-The Worst of Times</a:t>
            </a:r>
            <a:r>
              <a:rPr lang="en-US" dirty="0" smtClean="0">
                <a:solidFill>
                  <a:schemeClr val="bg1"/>
                </a:solidFill>
              </a:rPr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Share your insights with someone next to you…</a:t>
            </a:r>
          </a:p>
          <a:p>
            <a:r>
              <a:rPr lang="en-US" dirty="0" smtClean="0"/>
              <a:t>Brief discussion…</a:t>
            </a:r>
            <a:endParaRPr lang="en-US" dirty="0"/>
          </a:p>
        </p:txBody>
      </p:sp>
      <p:pic>
        <p:nvPicPr>
          <p:cNvPr id="2050" name="Picture 2" descr="C:\Users\jwarren4\AppData\Local\Microsoft\Windows\Temporary Internet Files\Content.IE5\GFSMH9C3\MC90007870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2362199"/>
            <a:ext cx="2895600" cy="41737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>
                <a:solidFill>
                  <a:srgbClr val="FFFF00"/>
                </a:solidFill>
              </a:rPr>
              <a:t>Ethics in Counseling</a:t>
            </a:r>
            <a:br>
              <a:rPr lang="en-US" sz="4400" dirty="0">
                <a:solidFill>
                  <a:srgbClr val="FFFF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Professional</a:t>
            </a:r>
            <a:r>
              <a:rPr lang="en-US" dirty="0" smtClean="0"/>
              <a:t>—to profess to do (</a:t>
            </a:r>
            <a:r>
              <a:rPr lang="en-US" dirty="0" err="1" smtClean="0"/>
              <a:t>Ponton</a:t>
            </a:r>
            <a:r>
              <a:rPr lang="en-US" dirty="0" smtClean="0"/>
              <a:t> &amp; </a:t>
            </a:r>
            <a:r>
              <a:rPr lang="en-US" dirty="0" err="1" smtClean="0"/>
              <a:t>Duba</a:t>
            </a:r>
            <a:r>
              <a:rPr lang="en-US" dirty="0" smtClean="0"/>
              <a:t>, 2009)</a:t>
            </a:r>
          </a:p>
          <a:p>
            <a:r>
              <a:rPr lang="en-US" dirty="0" smtClean="0"/>
              <a:t>Ethics make a profession, a profession…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1" name="Picture 3" descr="C:\Users\jwarren4\AppData\Local\Microsoft\Windows\Temporary Internet Files\Content.IE5\7LFBGTAG\MC90039168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3733800"/>
            <a:ext cx="1524000" cy="2824565"/>
          </a:xfrm>
          <a:prstGeom prst="rect">
            <a:avLst/>
          </a:prstGeom>
          <a:noFill/>
        </p:spPr>
      </p:pic>
      <p:pic>
        <p:nvPicPr>
          <p:cNvPr id="2052" name="Picture 4" descr="C:\Users\jwarren4\AppData\Local\Microsoft\Windows\Temporary Internet Files\Content.IE5\9T222S39\MC90032480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1" y="3560681"/>
            <a:ext cx="3276600" cy="18874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>
                <a:solidFill>
                  <a:srgbClr val="FFFF00"/>
                </a:solidFill>
              </a:rPr>
              <a:t>Ethics in Counseling</a:t>
            </a:r>
            <a:br>
              <a:rPr lang="en-US" sz="4400" dirty="0">
                <a:solidFill>
                  <a:srgbClr val="FFFF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FF00"/>
                </a:solidFill>
              </a:rPr>
              <a:t>Counseling defined (ACA)</a:t>
            </a:r>
          </a:p>
          <a:p>
            <a:pPr>
              <a:buNone/>
            </a:pPr>
            <a:r>
              <a:rPr lang="en-US" dirty="0"/>
              <a:t>Counseling is a professional relationship that empowers diverse individuals, families, and groups to accomplish mental health, wellness, education, and career goals.</a:t>
            </a:r>
          </a:p>
          <a:p>
            <a:pPr lvl="1">
              <a:buNone/>
            </a:pPr>
            <a:r>
              <a:rPr lang="en-US" dirty="0"/>
              <a:t>…..a basic framework and that each participating organization is welcome to add a statement that fleshes out the particular specialty or area of focus.</a:t>
            </a:r>
          </a:p>
          <a:p>
            <a:endParaRPr lang="en-US" sz="4000" dirty="0" smtClean="0">
              <a:solidFill>
                <a:schemeClr val="bg1"/>
              </a:solidFill>
            </a:endParaRPr>
          </a:p>
          <a:p>
            <a:endParaRPr lang="en-US" sz="40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>
                <a:solidFill>
                  <a:srgbClr val="FFFF00"/>
                </a:solidFill>
              </a:rPr>
              <a:t>Ethics in Counseling</a:t>
            </a:r>
            <a:br>
              <a:rPr lang="en-US" sz="4400" dirty="0">
                <a:solidFill>
                  <a:srgbClr val="FFFF00"/>
                </a:solidFill>
              </a:rPr>
            </a:br>
            <a:r>
              <a:rPr lang="en-US" dirty="0" smtClean="0"/>
              <a:t>Ethical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ACA Codes-APGA-1961-Ist codes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5 revisions since 1961 ( every 7-10 years)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March 2014 most recent changes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Why???</a:t>
            </a:r>
          </a:p>
          <a:p>
            <a:pPr lvl="1">
              <a:buNone/>
            </a:pPr>
            <a:endParaRPr lang="en-US" sz="1800" dirty="0"/>
          </a:p>
        </p:txBody>
      </p:sp>
      <p:pic>
        <p:nvPicPr>
          <p:cNvPr id="6147" name="Picture 3" descr="C:\Users\jwarren4\AppData\Local\Microsoft\Windows\Temporary Internet Files\Content.IE5\29KJYZ9V\MC90015700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3048000"/>
            <a:ext cx="3195320" cy="2819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>
                <a:solidFill>
                  <a:srgbClr val="FFFF00"/>
                </a:solidFill>
              </a:rPr>
              <a:t>Ethics in Counseling</a:t>
            </a:r>
            <a:br>
              <a:rPr lang="en-US" sz="4400" dirty="0">
                <a:solidFill>
                  <a:srgbClr val="FFFF00"/>
                </a:solidFill>
              </a:rPr>
            </a:br>
            <a:r>
              <a:rPr lang="en-US" dirty="0" smtClean="0"/>
              <a:t>ACA 2014 Code </a:t>
            </a:r>
            <a:r>
              <a:rPr lang="en-US" dirty="0"/>
              <a:t>of </a:t>
            </a:r>
            <a:r>
              <a:rPr lang="en-US" dirty="0" smtClean="0"/>
              <a:t>Ethics: </a:t>
            </a:r>
            <a:r>
              <a:rPr lang="en-US" dirty="0" smtClean="0">
                <a:solidFill>
                  <a:srgbClr val="FFFF00"/>
                </a:solidFill>
              </a:rPr>
              <a:t>Nine</a:t>
            </a:r>
            <a:r>
              <a:rPr lang="en-US" dirty="0" smtClean="0"/>
              <a:t> Sections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/>
              <a:t>Section A:   The Counseling Relationship</a:t>
            </a:r>
          </a:p>
          <a:p>
            <a:r>
              <a:rPr lang="en-US" dirty="0"/>
              <a:t>Section B:   Confidentiality and Privacy</a:t>
            </a:r>
          </a:p>
          <a:p>
            <a:r>
              <a:rPr lang="en-US" dirty="0"/>
              <a:t>Section C:   Professional Responsibility</a:t>
            </a:r>
          </a:p>
          <a:p>
            <a:r>
              <a:rPr lang="en-US" dirty="0"/>
              <a:t>Section D:   Relationships With Other Professionals</a:t>
            </a:r>
          </a:p>
          <a:p>
            <a:r>
              <a:rPr lang="en-US" dirty="0"/>
              <a:t>Section E:   Evaluation, Assessment, and Interpretation</a:t>
            </a:r>
          </a:p>
          <a:p>
            <a:r>
              <a:rPr lang="en-US" dirty="0"/>
              <a:t>Section F:   Supervision, Training, and Teaching</a:t>
            </a:r>
          </a:p>
          <a:p>
            <a:r>
              <a:rPr lang="en-US" dirty="0"/>
              <a:t>Section G:   Research and Publication</a:t>
            </a:r>
          </a:p>
          <a:p>
            <a:r>
              <a:rPr lang="en-US" dirty="0">
                <a:solidFill>
                  <a:srgbClr val="FFFF00"/>
                </a:solidFill>
              </a:rPr>
              <a:t>Section H:   Distance Counseling, Technology, </a:t>
            </a:r>
            <a:r>
              <a:rPr lang="en-US" dirty="0" smtClean="0">
                <a:solidFill>
                  <a:srgbClr val="FFFF00"/>
                </a:solidFill>
              </a:rPr>
              <a:t>and</a:t>
            </a:r>
            <a:endParaRPr lang="en-US" dirty="0">
              <a:solidFill>
                <a:srgbClr val="FFFF00"/>
              </a:solidFill>
            </a:endParaRPr>
          </a:p>
          <a:p>
            <a:pPr marL="137160" indent="0">
              <a:buNone/>
            </a:pPr>
            <a:r>
              <a:rPr lang="en-US" dirty="0">
                <a:solidFill>
                  <a:srgbClr val="FFFF00"/>
                </a:solidFill>
              </a:rPr>
              <a:t>Social Media</a:t>
            </a:r>
          </a:p>
          <a:p>
            <a:r>
              <a:rPr lang="en-US" dirty="0"/>
              <a:t>Section I:   Resolving Ethical Issues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26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380</TotalTime>
  <Words>1375</Words>
  <Application>Microsoft Office PowerPoint</Application>
  <PresentationFormat>On-screen Show (4:3)</PresentationFormat>
  <Paragraphs>172</Paragraphs>
  <Slides>27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Apex</vt:lpstr>
      <vt:lpstr>   Learning from the Past to Enhance the Future: Ethics Issues and Training Needs of Rural Counseling Practitioners   </vt:lpstr>
      <vt:lpstr>Research Team</vt:lpstr>
      <vt:lpstr>Outline</vt:lpstr>
      <vt:lpstr>The Best of Times-The Worst of Times…</vt:lpstr>
      <vt:lpstr>The Best of Times-The Worst of Times…</vt:lpstr>
      <vt:lpstr>Ethics in Counseling </vt:lpstr>
      <vt:lpstr>Ethics in Counseling </vt:lpstr>
      <vt:lpstr>Ethics in Counseling Ethical Practice</vt:lpstr>
      <vt:lpstr>Ethics in Counseling ACA 2014 Code of Ethics: Nine Sections</vt:lpstr>
      <vt:lpstr>Ethics in Counseling Six Functions of 2014 Codes</vt:lpstr>
      <vt:lpstr>Ethics in Counseling Professional Values-2014 Preamble</vt:lpstr>
      <vt:lpstr>Ethics Challenges  in Rural Settings  </vt:lpstr>
      <vt:lpstr>Ethics Challenges: Errors Happen </vt:lpstr>
      <vt:lpstr>The Research Questions</vt:lpstr>
      <vt:lpstr>Our Research </vt:lpstr>
      <vt:lpstr>Our Research-The Survey</vt:lpstr>
      <vt:lpstr>Results </vt:lpstr>
      <vt:lpstr>Our Research Findings Ethical Issues </vt:lpstr>
      <vt:lpstr>Our Research Findings Ethical Training Needs </vt:lpstr>
      <vt:lpstr>Summary The Two Areas</vt:lpstr>
      <vt:lpstr>Relevance of Our Research Fits with the ACA 2014 Ethics Codes   </vt:lpstr>
      <vt:lpstr>Relevance of Our Research for Counseling Ethics Education </vt:lpstr>
      <vt:lpstr>Relevance of Our Research For Our Profession </vt:lpstr>
      <vt:lpstr>Relevance of Our Research for Existing Ethics Education</vt:lpstr>
      <vt:lpstr>Apply to Your  Ethical Challenge </vt:lpstr>
      <vt:lpstr>Questions/Discoveries</vt:lpstr>
      <vt:lpstr>References</vt:lpstr>
    </vt:vector>
  </TitlesOfParts>
  <Company>University of Wyoming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Wellness Articles</dc:title>
  <dc:creator>Jane A Warren</dc:creator>
  <cp:lastModifiedBy>Jane A. Warren</cp:lastModifiedBy>
  <cp:revision>75</cp:revision>
  <dcterms:created xsi:type="dcterms:W3CDTF">2011-10-25T19:27:20Z</dcterms:created>
  <dcterms:modified xsi:type="dcterms:W3CDTF">2014-10-03T20:14:17Z</dcterms:modified>
</cp:coreProperties>
</file>