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sldIdLst>
    <p:sldId id="258" r:id="rId2"/>
    <p:sldId id="261" r:id="rId3"/>
    <p:sldId id="262" r:id="rId4"/>
    <p:sldId id="263" r:id="rId5"/>
    <p:sldId id="277" r:id="rId6"/>
    <p:sldId id="264" r:id="rId7"/>
    <p:sldId id="265" r:id="rId8"/>
    <p:sldId id="293" r:id="rId9"/>
    <p:sldId id="266" r:id="rId10"/>
    <p:sldId id="295" r:id="rId11"/>
    <p:sldId id="269" r:id="rId12"/>
    <p:sldId id="273" r:id="rId13"/>
    <p:sldId id="270" r:id="rId14"/>
    <p:sldId id="272" r:id="rId15"/>
    <p:sldId id="299" r:id="rId16"/>
    <p:sldId id="298" r:id="rId17"/>
    <p:sldId id="271" r:id="rId18"/>
    <p:sldId id="297"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282" r:id="rId32"/>
    <p:sldId id="314" r:id="rId33"/>
    <p:sldId id="313" r:id="rId34"/>
    <p:sldId id="315" r:id="rId35"/>
    <p:sldId id="283" r:id="rId36"/>
    <p:sldId id="316" r:id="rId37"/>
    <p:sldId id="317" r:id="rId38"/>
    <p:sldId id="318" r:id="rId39"/>
    <p:sldId id="319" r:id="rId40"/>
    <p:sldId id="320" r:id="rId41"/>
    <p:sldId id="321" r:id="rId42"/>
    <p:sldId id="322" r:id="rId43"/>
    <p:sldId id="360" r:id="rId44"/>
    <p:sldId id="324" r:id="rId45"/>
    <p:sldId id="325" r:id="rId46"/>
    <p:sldId id="326"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7" r:id="rId75"/>
    <p:sldId id="358" r:id="rId76"/>
    <p:sldId id="356" r:id="rId77"/>
    <p:sldId id="359" r:id="rId78"/>
    <p:sldId id="361" r:id="rId79"/>
    <p:sldId id="362" r:id="rId80"/>
    <p:sldId id="363" r:id="rId81"/>
    <p:sldId id="364" r:id="rId82"/>
    <p:sldId id="365" r:id="rId83"/>
    <p:sldId id="366" r:id="rId84"/>
    <p:sldId id="367" r:id="rId85"/>
    <p:sldId id="368" r:id="rId86"/>
    <p:sldId id="369" r:id="rId87"/>
    <p:sldId id="370" r:id="rId88"/>
    <p:sldId id="371" r:id="rId89"/>
    <p:sldId id="372" r:id="rId90"/>
    <p:sldId id="373" r:id="rId91"/>
    <p:sldId id="374" r:id="rId92"/>
    <p:sldId id="375" r:id="rId93"/>
    <p:sldId id="376" r:id="rId94"/>
    <p:sldId id="377" r:id="rId95"/>
    <p:sldId id="378" r:id="rId96"/>
    <p:sldId id="379" r:id="rId97"/>
    <p:sldId id="380" r:id="rId98"/>
    <p:sldId id="381" r:id="rId99"/>
    <p:sldId id="382" r:id="rId100"/>
    <p:sldId id="383" r:id="rId101"/>
    <p:sldId id="384" r:id="rId102"/>
    <p:sldId id="385" r:id="rId103"/>
    <p:sldId id="386" r:id="rId104"/>
    <p:sldId id="387" r:id="rId105"/>
    <p:sldId id="278" r:id="rId106"/>
    <p:sldId id="279" r:id="rId107"/>
    <p:sldId id="260" r:id="rId108"/>
    <p:sldId id="280" r:id="rId109"/>
    <p:sldId id="284" r:id="rId110"/>
    <p:sldId id="285" r:id="rId111"/>
    <p:sldId id="312" r:id="rId112"/>
    <p:sldId id="388"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6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9A85CA-2BA4-4928-8707-136E971179BD}" type="datetimeFigureOut">
              <a:rPr lang="en-US" smtClean="0"/>
              <a:t>10/11/2014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B6D6F-CF77-410F-8ABB-E1196330422F}" type="slidenum">
              <a:rPr lang="en-US" smtClean="0"/>
              <a:t>‹#›</a:t>
            </a:fld>
            <a:endParaRPr lang="en-US"/>
          </a:p>
        </p:txBody>
      </p:sp>
    </p:spTree>
    <p:extLst>
      <p:ext uri="{BB962C8B-B14F-4D97-AF65-F5344CB8AC3E}">
        <p14:creationId xmlns:p14="http://schemas.microsoft.com/office/powerpoint/2010/main" val="227628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B6D6F-CF77-410F-8ABB-E1196330422F}" type="slidenum">
              <a:rPr lang="en-US" smtClean="0"/>
              <a:t>29</a:t>
            </a:fld>
            <a:endParaRPr lang="en-US"/>
          </a:p>
        </p:txBody>
      </p:sp>
    </p:spTree>
    <p:extLst>
      <p:ext uri="{BB962C8B-B14F-4D97-AF65-F5344CB8AC3E}">
        <p14:creationId xmlns:p14="http://schemas.microsoft.com/office/powerpoint/2010/main" val="54796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95E76F7-8484-4A66-993C-96111BDD0D6F}" type="datetimeFigureOut">
              <a:rPr lang="en-US" smtClean="0"/>
              <a:t>10/11/2014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4B9A077-8EBA-4892-8084-8A24235E0BD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E76F7-8484-4A66-993C-96111BDD0D6F}" type="datetimeFigureOut">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9A077-8EBA-4892-8084-8A24235E0B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E76F7-8484-4A66-993C-96111BDD0D6F}" type="datetimeFigureOut">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9A077-8EBA-4892-8084-8A24235E0B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E76F7-8484-4A66-993C-96111BDD0D6F}" type="datetimeFigureOut">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9A077-8EBA-4892-8084-8A24235E0B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5E76F7-8484-4A66-993C-96111BDD0D6F}" type="datetimeFigureOut">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4B9A077-8EBA-4892-8084-8A24235E0BD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5E76F7-8484-4A66-993C-96111BDD0D6F}" type="datetimeFigureOut">
              <a:rPr lang="en-US" smtClean="0"/>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9A077-8EBA-4892-8084-8A24235E0B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5E76F7-8484-4A66-993C-96111BDD0D6F}" type="datetimeFigureOut">
              <a:rPr lang="en-US" smtClean="0"/>
              <a:t>10/11/2014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9A077-8EBA-4892-8084-8A24235E0B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5E76F7-8484-4A66-993C-96111BDD0D6F}" type="datetimeFigureOut">
              <a:rPr lang="en-US" smtClean="0"/>
              <a:t>10/11/2014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9A077-8EBA-4892-8084-8A24235E0B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E76F7-8484-4A66-993C-96111BDD0D6F}" type="datetimeFigureOut">
              <a:rPr lang="en-US" smtClean="0"/>
              <a:t>10/11/2014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9A077-8EBA-4892-8084-8A24235E0B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5E76F7-8484-4A66-993C-96111BDD0D6F}" type="datetimeFigureOut">
              <a:rPr lang="en-US" smtClean="0"/>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9A077-8EBA-4892-8084-8A24235E0B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5E76F7-8484-4A66-993C-96111BDD0D6F}" type="datetimeFigureOut">
              <a:rPr lang="en-US" smtClean="0"/>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9A077-8EBA-4892-8084-8A24235E0B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95E76F7-8484-4A66-993C-96111BDD0D6F}" type="datetimeFigureOut">
              <a:rPr lang="en-US" smtClean="0"/>
              <a:t>10/11/2014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4B9A077-8EBA-4892-8084-8A24235E0BD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ed.com/talks/kathryn_schulz_on_being_wrong.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8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514600"/>
            <a:ext cx="8229600" cy="1219200"/>
          </a:xfrm>
        </p:spPr>
        <p:txBody>
          <a:bodyPr>
            <a:normAutofit fontScale="90000"/>
          </a:bodyPr>
          <a:lstStyle/>
          <a:p>
            <a:r>
              <a:rPr lang="en-US" dirty="0" smtClean="0">
                <a:solidFill>
                  <a:srgbClr val="FFFF00"/>
                </a:solidFill>
              </a:rPr>
              <a:t>Changes in the ACA 2014 Ethical Codes</a:t>
            </a:r>
            <a:br>
              <a:rPr lang="en-US" dirty="0" smtClean="0">
                <a:solidFill>
                  <a:srgbClr val="FFFF00"/>
                </a:solidFill>
              </a:rPr>
            </a:br>
            <a:r>
              <a:rPr lang="en-US" sz="2700" dirty="0" smtClean="0">
                <a:solidFill>
                  <a:srgbClr val="FFFF00"/>
                </a:solidFill>
              </a:rPr>
              <a:t>Jane Warren-Counselor Education</a:t>
            </a:r>
            <a:br>
              <a:rPr lang="en-US" sz="2700" dirty="0" smtClean="0">
                <a:solidFill>
                  <a:srgbClr val="FFFF00"/>
                </a:solidFill>
              </a:rPr>
            </a:br>
            <a:r>
              <a:rPr lang="en-US" sz="2700" dirty="0" smtClean="0">
                <a:solidFill>
                  <a:srgbClr val="FFFF00"/>
                </a:solidFill>
              </a:rPr>
              <a:t>University of Wyoming </a:t>
            </a:r>
            <a:r>
              <a:rPr lang="en-US" dirty="0" smtClean="0">
                <a:solidFill>
                  <a:srgbClr val="FFFF00"/>
                </a:solidFill>
              </a:rPr>
              <a:t/>
            </a:r>
            <a:br>
              <a:rPr lang="en-US" dirty="0" smtClean="0">
                <a:solidFill>
                  <a:srgbClr val="FFFF00"/>
                </a:solidFill>
              </a:rPr>
            </a:br>
            <a:r>
              <a:rPr lang="en-US" dirty="0" smtClean="0"/>
              <a:t> </a:t>
            </a:r>
            <a:endParaRPr lang="en-US" dirty="0"/>
          </a:p>
        </p:txBody>
      </p:sp>
      <p:sp>
        <p:nvSpPr>
          <p:cNvPr id="3" name="Subtitle 2"/>
          <p:cNvSpPr>
            <a:spLocks noGrp="1"/>
          </p:cNvSpPr>
          <p:nvPr>
            <p:ph type="subTitle" idx="1"/>
          </p:nvPr>
        </p:nvSpPr>
        <p:spPr>
          <a:xfrm>
            <a:off x="1371600" y="3962400"/>
            <a:ext cx="6400800" cy="1121898"/>
          </a:xfrm>
        </p:spPr>
        <p:txBody>
          <a:bodyPr>
            <a:normAutofit fontScale="92500" lnSpcReduction="20000"/>
          </a:bodyPr>
          <a:lstStyle/>
          <a:p>
            <a:r>
              <a:rPr lang="en-US" dirty="0" smtClean="0"/>
              <a:t>Wyoming Counseling Association-Conference </a:t>
            </a:r>
          </a:p>
          <a:p>
            <a:r>
              <a:rPr lang="en-US" dirty="0" smtClean="0"/>
              <a:t>October 11, 2014 </a:t>
            </a:r>
            <a:endParaRPr lang="en-US" dirty="0"/>
          </a:p>
        </p:txBody>
      </p:sp>
    </p:spTree>
    <p:extLst>
      <p:ext uri="{BB962C8B-B14F-4D97-AF65-F5344CB8AC3E}">
        <p14:creationId xmlns:p14="http://schemas.microsoft.com/office/powerpoint/2010/main" val="318109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Ethical Codes-Evolution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ACA Codes-(APGA,1961)-</a:t>
            </a:r>
            <a:r>
              <a:rPr lang="en-US" dirty="0" err="1" smtClean="0"/>
              <a:t>Ist</a:t>
            </a:r>
            <a:r>
              <a:rPr lang="en-US" dirty="0" smtClean="0"/>
              <a:t> codes-generic</a:t>
            </a:r>
          </a:p>
          <a:p>
            <a:r>
              <a:rPr lang="en-US" dirty="0" smtClean="0"/>
              <a:t>1993-7 ACA divisions developed own codes</a:t>
            </a:r>
          </a:p>
          <a:p>
            <a:r>
              <a:rPr lang="en-US" dirty="0" smtClean="0"/>
              <a:t>Thus in 1995 broader Codes were created</a:t>
            </a:r>
          </a:p>
          <a:p>
            <a:r>
              <a:rPr lang="en-US" dirty="0" smtClean="0"/>
              <a:t>5 revisions since 1961 ( every 7-10 years)</a:t>
            </a:r>
          </a:p>
          <a:p>
            <a:r>
              <a:rPr lang="en-US" dirty="0" smtClean="0"/>
              <a:t>2011-taskforce (11) to update 2005 code</a:t>
            </a:r>
          </a:p>
          <a:p>
            <a:r>
              <a:rPr lang="en-US" dirty="0" smtClean="0">
                <a:solidFill>
                  <a:srgbClr val="FFFF00"/>
                </a:solidFill>
              </a:rPr>
              <a:t>Most recent-2014</a:t>
            </a:r>
          </a:p>
          <a:p>
            <a:pPr lvl="1"/>
            <a:r>
              <a:rPr lang="en-US" dirty="0" smtClean="0">
                <a:solidFill>
                  <a:srgbClr val="FFFF00"/>
                </a:solidFill>
              </a:rPr>
              <a:t>Why???</a:t>
            </a:r>
          </a:p>
          <a:p>
            <a:pPr lvl="1">
              <a:buNone/>
            </a:pPr>
            <a:endParaRPr lang="en-US" sz="1800" dirty="0"/>
          </a:p>
        </p:txBody>
      </p:sp>
      <p:pic>
        <p:nvPicPr>
          <p:cNvPr id="6147" name="Picture 3" descr="C:\Users\jwarren4\AppData\Local\Microsoft\Windows\Temporary Internet Files\Content.IE5\29KJYZ9V\MC900157003[1].wmf"/>
          <p:cNvPicPr>
            <a:picLocks noChangeAspect="1" noChangeArrowheads="1"/>
          </p:cNvPicPr>
          <p:nvPr/>
        </p:nvPicPr>
        <p:blipFill>
          <a:blip r:embed="rId2" cstate="print"/>
          <a:srcRect/>
          <a:stretch>
            <a:fillRect/>
          </a:stretch>
        </p:blipFill>
        <p:spPr bwMode="auto">
          <a:xfrm>
            <a:off x="4409440" y="4114800"/>
            <a:ext cx="2981960" cy="2631142"/>
          </a:xfrm>
          <a:prstGeom prst="rect">
            <a:avLst/>
          </a:prstGeom>
          <a:noFill/>
        </p:spPr>
      </p:pic>
    </p:spTree>
    <p:extLst>
      <p:ext uri="{BB962C8B-B14F-4D97-AF65-F5344CB8AC3E}">
        <p14:creationId xmlns:p14="http://schemas.microsoft.com/office/powerpoint/2010/main" val="14859480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H Distance Counseling, Technology and Social </a:t>
            </a:r>
            <a:r>
              <a:rPr lang="en-US" dirty="0" smtClean="0">
                <a:solidFill>
                  <a:srgbClr val="FFFF00"/>
                </a:solidFill>
              </a:rPr>
              <a:t>Media-Experience</a:t>
            </a:r>
            <a:endParaRPr lang="en-US" dirty="0">
              <a:solidFill>
                <a:srgbClr val="FFFF00"/>
              </a:solidFill>
            </a:endParaRPr>
          </a:p>
        </p:txBody>
      </p:sp>
      <p:sp>
        <p:nvSpPr>
          <p:cNvPr id="3" name="Content Placeholder 2"/>
          <p:cNvSpPr>
            <a:spLocks noGrp="1"/>
          </p:cNvSpPr>
          <p:nvPr>
            <p:ph idx="1"/>
          </p:nvPr>
        </p:nvSpPr>
        <p:spPr/>
        <p:txBody>
          <a:bodyPr/>
          <a:lstStyle/>
          <a:p>
            <a:endParaRPr lang="en-US" dirty="0" smtClean="0"/>
          </a:p>
          <a:p>
            <a:endParaRPr lang="en-US" dirty="0"/>
          </a:p>
          <a:p>
            <a:r>
              <a:rPr lang="en-US" dirty="0" smtClean="0"/>
              <a:t>Your 17 year old client will soon be leaving home to go to college in another state.   You have successfully worked with this client for 2 years (grades up, gets along ok with parents, no more alcohol/drug use).  This client wants to continue working with you per internet.  </a:t>
            </a:r>
            <a:r>
              <a:rPr lang="en-US" dirty="0" smtClean="0">
                <a:solidFill>
                  <a:srgbClr val="FFFF00"/>
                </a:solidFill>
              </a:rPr>
              <a:t>What do you do?</a:t>
            </a:r>
            <a:endParaRPr lang="en-US" dirty="0">
              <a:solidFill>
                <a:srgbClr val="FFFF00"/>
              </a:solidFill>
            </a:endParaRPr>
          </a:p>
        </p:txBody>
      </p:sp>
    </p:spTree>
    <p:extLst>
      <p:ext uri="{BB962C8B-B14F-4D97-AF65-F5344CB8AC3E}">
        <p14:creationId xmlns:p14="http://schemas.microsoft.com/office/powerpoint/2010/main" val="16056747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I Resolving Ethical Issues </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sz="3500" dirty="0"/>
              <a:t>I.1. Standards and the Law</a:t>
            </a:r>
          </a:p>
          <a:p>
            <a:r>
              <a:rPr lang="en-US" dirty="0" smtClean="0"/>
              <a:t>Knowledge of ethics/codes/changes.</a:t>
            </a:r>
          </a:p>
          <a:p>
            <a:r>
              <a:rPr lang="en-US" dirty="0" smtClean="0">
                <a:solidFill>
                  <a:srgbClr val="FFFF00"/>
                </a:solidFill>
              </a:rPr>
              <a:t>Ethical Decision making </a:t>
            </a:r>
          </a:p>
          <a:p>
            <a:r>
              <a:rPr lang="en-US" dirty="0" smtClean="0"/>
              <a:t>Law/ethics conflicts.</a:t>
            </a:r>
          </a:p>
          <a:p>
            <a:r>
              <a:rPr lang="en-US" dirty="0" smtClean="0"/>
              <a:t>Informal resolution first (problem versus person focus).</a:t>
            </a:r>
          </a:p>
          <a:p>
            <a:r>
              <a:rPr lang="en-US" dirty="0" smtClean="0"/>
              <a:t>Reporting Violations.</a:t>
            </a:r>
          </a:p>
          <a:p>
            <a:r>
              <a:rPr lang="en-US" dirty="0" smtClean="0"/>
              <a:t>Consultation</a:t>
            </a:r>
          </a:p>
          <a:p>
            <a:r>
              <a:rPr lang="en-US" dirty="0" smtClean="0"/>
              <a:t>Organizational conflicts</a:t>
            </a:r>
          </a:p>
          <a:p>
            <a:r>
              <a:rPr lang="en-US" dirty="0" smtClean="0"/>
              <a:t>Unwarranted Complaints / Unfair discrimination against complainants </a:t>
            </a:r>
          </a:p>
          <a:p>
            <a:r>
              <a:rPr lang="en-US" dirty="0" smtClean="0"/>
              <a:t>Cooperation with ethics committees.</a:t>
            </a:r>
          </a:p>
          <a:p>
            <a:endParaRPr lang="en-US" dirty="0"/>
          </a:p>
        </p:txBody>
      </p:sp>
    </p:spTree>
    <p:extLst>
      <p:ext uri="{BB962C8B-B14F-4D97-AF65-F5344CB8AC3E}">
        <p14:creationId xmlns:p14="http://schemas.microsoft.com/office/powerpoint/2010/main" val="29290030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 Resolving Ethical Issues </a:t>
            </a:r>
          </a:p>
        </p:txBody>
      </p:sp>
      <p:sp>
        <p:nvSpPr>
          <p:cNvPr id="3" name="Content Placeholder 2"/>
          <p:cNvSpPr>
            <a:spLocks noGrp="1"/>
          </p:cNvSpPr>
          <p:nvPr>
            <p:ph idx="1"/>
          </p:nvPr>
        </p:nvSpPr>
        <p:spPr/>
        <p:txBody>
          <a:bodyPr>
            <a:normAutofit/>
          </a:bodyPr>
          <a:lstStyle/>
          <a:p>
            <a:r>
              <a:rPr lang="en-US" dirty="0" smtClean="0"/>
              <a:t>I.2</a:t>
            </a:r>
            <a:r>
              <a:rPr lang="en-US" dirty="0"/>
              <a:t>. Suspected </a:t>
            </a:r>
            <a:r>
              <a:rPr lang="en-US" dirty="0" smtClean="0"/>
              <a:t>Violations</a:t>
            </a:r>
          </a:p>
          <a:p>
            <a:pPr lvl="1"/>
            <a:r>
              <a:rPr lang="en-US" dirty="0" smtClean="0">
                <a:solidFill>
                  <a:srgbClr val="FFFF00"/>
                </a:solidFill>
              </a:rPr>
              <a:t>Ethical behavior expected out</a:t>
            </a:r>
            <a:endParaRPr lang="en-US" dirty="0">
              <a:solidFill>
                <a:srgbClr val="FFFF00"/>
              </a:solidFill>
            </a:endParaRPr>
          </a:p>
          <a:p>
            <a:pPr lvl="1"/>
            <a:r>
              <a:rPr lang="en-US" dirty="0"/>
              <a:t>Informal resolution first (problem versus person focus).</a:t>
            </a:r>
          </a:p>
          <a:p>
            <a:pPr lvl="1"/>
            <a:r>
              <a:rPr lang="en-US" dirty="0"/>
              <a:t>Reporting Violations.</a:t>
            </a:r>
          </a:p>
          <a:p>
            <a:pPr lvl="1"/>
            <a:r>
              <a:rPr lang="en-US" dirty="0"/>
              <a:t>Consultation</a:t>
            </a:r>
          </a:p>
          <a:p>
            <a:pPr lvl="1"/>
            <a:r>
              <a:rPr lang="en-US" dirty="0"/>
              <a:t>Organizational conflicts</a:t>
            </a:r>
          </a:p>
          <a:p>
            <a:pPr lvl="1"/>
            <a:r>
              <a:rPr lang="en-US" dirty="0"/>
              <a:t>Unwarranted Complaints / Unfair discrimination against complainants </a:t>
            </a:r>
          </a:p>
          <a:p>
            <a:r>
              <a:rPr lang="en-US" dirty="0"/>
              <a:t>Cooperation with ethics committees.</a:t>
            </a:r>
          </a:p>
          <a:p>
            <a:endParaRPr lang="en-US" dirty="0"/>
          </a:p>
        </p:txBody>
      </p:sp>
    </p:spTree>
    <p:extLst>
      <p:ext uri="{BB962C8B-B14F-4D97-AF65-F5344CB8AC3E}">
        <p14:creationId xmlns:p14="http://schemas.microsoft.com/office/powerpoint/2010/main" val="18840851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Glossary of </a:t>
            </a:r>
            <a:r>
              <a:rPr lang="en-US" dirty="0" smtClean="0"/>
              <a:t>Terms-</a:t>
            </a:r>
            <a:r>
              <a:rPr lang="en-US" dirty="0" smtClean="0">
                <a:solidFill>
                  <a:srgbClr val="FFFF00"/>
                </a:solidFill>
              </a:rPr>
              <a:t>End </a:t>
            </a:r>
            <a:r>
              <a:rPr lang="en-US" dirty="0" smtClean="0"/>
              <a:t>of Code</a:t>
            </a:r>
            <a:endParaRPr lang="en-US" dirty="0"/>
          </a:p>
        </p:txBody>
      </p:sp>
      <p:sp>
        <p:nvSpPr>
          <p:cNvPr id="3" name="Content Placeholder 2"/>
          <p:cNvSpPr>
            <a:spLocks noGrp="1"/>
          </p:cNvSpPr>
          <p:nvPr>
            <p:ph idx="1"/>
          </p:nvPr>
        </p:nvSpPr>
        <p:spPr/>
        <p:txBody>
          <a:bodyPr/>
          <a:lstStyle/>
          <a:p>
            <a:r>
              <a:rPr lang="en-US" dirty="0" smtClean="0"/>
              <a:t>Use this!!</a:t>
            </a:r>
            <a:endParaRPr lang="en-US" dirty="0"/>
          </a:p>
        </p:txBody>
      </p:sp>
      <p:pic>
        <p:nvPicPr>
          <p:cNvPr id="5124" name="Picture 4" descr="C:\Users\jwarren4\AppData\Local\Microsoft\Windows\Temporary Internet Files\Content.IE5\7HE9IU56\MP9003096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124456"/>
            <a:ext cx="4648200" cy="331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8127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a:r>
            <a:endParaRPr lang="en-US" dirty="0"/>
          </a:p>
        </p:txBody>
      </p:sp>
      <p:pic>
        <p:nvPicPr>
          <p:cNvPr id="13314" name="Picture 2" descr="C:\Users\jwarren4\AppData\Local\Microsoft\Windows\Temporary Internet Files\Content.IE5\YHN308F8\MC900186164[1].wmf"/>
          <p:cNvPicPr>
            <a:picLocks noGrp="1" noChangeAspect="1" noChangeArrowheads="1"/>
          </p:cNvPicPr>
          <p:nvPr>
            <p:ph idx="1"/>
          </p:nvPr>
        </p:nvPicPr>
        <p:blipFill>
          <a:blip r:embed="rId2" cstate="print"/>
          <a:srcRect/>
          <a:stretch>
            <a:fillRect/>
          </a:stretch>
        </p:blipFill>
        <p:spPr bwMode="auto">
          <a:xfrm>
            <a:off x="3733801" y="2667000"/>
            <a:ext cx="2209800" cy="2667000"/>
          </a:xfrm>
          <a:prstGeom prst="rect">
            <a:avLst/>
          </a:prstGeom>
          <a:noFill/>
        </p:spPr>
      </p:pic>
    </p:spTree>
    <p:extLst>
      <p:ext uri="{BB962C8B-B14F-4D97-AF65-F5344CB8AC3E}">
        <p14:creationId xmlns:p14="http://schemas.microsoft.com/office/powerpoint/2010/main" val="8680636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solidFill>
                  <a:srgbClr val="FFFF00"/>
                </a:solidFill>
              </a:rPr>
              <a:t>NCC-Technology and Counseling  </a:t>
            </a:r>
            <a:endParaRPr lang="en-US" sz="36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Recognize </a:t>
            </a:r>
            <a:r>
              <a:rPr lang="en-US" dirty="0"/>
              <a:t>the </a:t>
            </a:r>
            <a:r>
              <a:rPr lang="en-US" dirty="0">
                <a:solidFill>
                  <a:srgbClr val="FFFF00"/>
                </a:solidFill>
              </a:rPr>
              <a:t>potential harm </a:t>
            </a:r>
            <a:r>
              <a:rPr lang="en-US" dirty="0"/>
              <a:t>of informal </a:t>
            </a:r>
            <a:r>
              <a:rPr lang="en-US" dirty="0" smtClean="0"/>
              <a:t>uses </a:t>
            </a:r>
            <a:r>
              <a:rPr lang="en-US" dirty="0"/>
              <a:t>of social media and other related technology with </a:t>
            </a:r>
            <a:r>
              <a:rPr lang="en-US" dirty="0" smtClean="0"/>
              <a:t>clients</a:t>
            </a:r>
            <a:r>
              <a:rPr lang="en-US" dirty="0"/>
              <a:t>, former clients and their families and personal </a:t>
            </a:r>
            <a:r>
              <a:rPr lang="en-US" dirty="0" smtClean="0"/>
              <a:t>friends</a:t>
            </a:r>
            <a:r>
              <a:rPr lang="en-US" dirty="0"/>
              <a:t>. </a:t>
            </a:r>
            <a:endParaRPr lang="en-US" dirty="0" smtClean="0"/>
          </a:p>
          <a:p>
            <a:endParaRPr lang="en-US" dirty="0"/>
          </a:p>
          <a:p>
            <a:r>
              <a:rPr lang="en-US" dirty="0"/>
              <a:t>After carefully considering all of the ethical </a:t>
            </a:r>
            <a:r>
              <a:rPr lang="en-US" dirty="0" smtClean="0"/>
              <a:t>implications</a:t>
            </a:r>
            <a:r>
              <a:rPr lang="en-US" dirty="0"/>
              <a:t>, including </a:t>
            </a:r>
            <a:r>
              <a:rPr lang="en-US" dirty="0" smtClean="0"/>
              <a:t>confidentiality</a:t>
            </a:r>
            <a:r>
              <a:rPr lang="en-US" dirty="0"/>
              <a:t>, privacy and multiple relationships, NCCs shall develop </a:t>
            </a:r>
            <a:r>
              <a:rPr lang="en-US" dirty="0">
                <a:solidFill>
                  <a:srgbClr val="FFFF00"/>
                </a:solidFill>
              </a:rPr>
              <a:t>written practice </a:t>
            </a:r>
            <a:r>
              <a:rPr lang="en-US" dirty="0" smtClean="0">
                <a:solidFill>
                  <a:srgbClr val="FFFF00"/>
                </a:solidFill>
              </a:rPr>
              <a:t>procedures </a:t>
            </a:r>
            <a:r>
              <a:rPr lang="en-US" dirty="0"/>
              <a:t>in regard to social media and digital </a:t>
            </a:r>
            <a:r>
              <a:rPr lang="en-US" dirty="0" smtClean="0"/>
              <a:t>technology</a:t>
            </a:r>
            <a:r>
              <a:rPr lang="en-US" dirty="0"/>
              <a:t>, and these shall be incorporated with the information </a:t>
            </a:r>
            <a:r>
              <a:rPr lang="en-US" dirty="0" smtClean="0"/>
              <a:t>provided </a:t>
            </a:r>
            <a:r>
              <a:rPr lang="en-US" dirty="0"/>
              <a:t>to clients before or during the initial session</a:t>
            </a:r>
          </a:p>
          <a:p>
            <a:endParaRPr lang="en-US" dirty="0"/>
          </a:p>
        </p:txBody>
      </p:sp>
    </p:spTree>
    <p:extLst>
      <p:ext uri="{BB962C8B-B14F-4D97-AF65-F5344CB8AC3E}">
        <p14:creationId xmlns:p14="http://schemas.microsoft.com/office/powerpoint/2010/main" val="3066790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FF00"/>
                </a:solidFill>
              </a:rPr>
              <a:t>NCC-Technology and </a:t>
            </a:r>
            <a:r>
              <a:rPr lang="en-US" sz="3600" dirty="0" smtClean="0">
                <a:solidFill>
                  <a:srgbClr val="FFFF00"/>
                </a:solidFill>
              </a:rPr>
              <a:t>Counseling</a:t>
            </a:r>
            <a:endParaRPr lang="en-US" sz="3600" dirty="0"/>
          </a:p>
        </p:txBody>
      </p:sp>
      <p:sp>
        <p:nvSpPr>
          <p:cNvPr id="3" name="Content Placeholder 2"/>
          <p:cNvSpPr>
            <a:spLocks noGrp="1"/>
          </p:cNvSpPr>
          <p:nvPr>
            <p:ph idx="1"/>
          </p:nvPr>
        </p:nvSpPr>
        <p:spPr/>
        <p:txBody>
          <a:bodyPr>
            <a:normAutofit/>
          </a:bodyPr>
          <a:lstStyle/>
          <a:p>
            <a:r>
              <a:rPr lang="en-US" dirty="0" smtClean="0"/>
              <a:t>At a </a:t>
            </a:r>
            <a:r>
              <a:rPr lang="en-US" dirty="0"/>
              <a:t>minimum, these social media procedures shall specify </a:t>
            </a:r>
            <a:r>
              <a:rPr lang="en-US" dirty="0" smtClean="0"/>
              <a:t>that </a:t>
            </a:r>
            <a:r>
              <a:rPr lang="en-US" dirty="0"/>
              <a:t>personal accounts will be </a:t>
            </a:r>
            <a:r>
              <a:rPr lang="en-US" dirty="0">
                <a:solidFill>
                  <a:srgbClr val="FFFF00"/>
                </a:solidFill>
              </a:rPr>
              <a:t>separate and isolated </a:t>
            </a:r>
            <a:r>
              <a:rPr lang="en-US" dirty="0" smtClean="0"/>
              <a:t>from any </a:t>
            </a:r>
            <a:r>
              <a:rPr lang="en-US" dirty="0"/>
              <a:t>used for professional counseling purposes including </a:t>
            </a:r>
            <a:r>
              <a:rPr lang="en-US" dirty="0" smtClean="0"/>
              <a:t>those </a:t>
            </a:r>
            <a:r>
              <a:rPr lang="en-US" dirty="0"/>
              <a:t>used with prospective or current clients. These </a:t>
            </a:r>
            <a:r>
              <a:rPr lang="en-US" dirty="0" smtClean="0"/>
              <a:t>procedures </a:t>
            </a:r>
            <a:r>
              <a:rPr lang="en-US" dirty="0"/>
              <a:t>shall </a:t>
            </a:r>
            <a:r>
              <a:rPr lang="en-US" dirty="0">
                <a:solidFill>
                  <a:srgbClr val="FFFF00"/>
                </a:solidFill>
              </a:rPr>
              <a:t>also address </a:t>
            </a:r>
            <a:r>
              <a:rPr lang="en-US" dirty="0" smtClean="0">
                <a:solidFill>
                  <a:srgbClr val="FFFF00"/>
                </a:solidFill>
              </a:rPr>
              <a:t> friending</a:t>
            </a:r>
            <a:r>
              <a:rPr lang="en-US" dirty="0"/>
              <a:t>” and responding to </a:t>
            </a:r>
            <a:r>
              <a:rPr lang="en-US" dirty="0" smtClean="0"/>
              <a:t>material posted…</a:t>
            </a:r>
            <a:endParaRPr lang="en-US" dirty="0"/>
          </a:p>
          <a:p>
            <a:endParaRPr lang="en-US" dirty="0"/>
          </a:p>
        </p:txBody>
      </p:sp>
    </p:spTree>
    <p:extLst>
      <p:ext uri="{BB962C8B-B14F-4D97-AF65-F5344CB8AC3E}">
        <p14:creationId xmlns:p14="http://schemas.microsoft.com/office/powerpoint/2010/main" val="42566564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00"/>
                </a:solidFill>
              </a:rPr>
              <a:t>NCC-Technology and </a:t>
            </a:r>
            <a:r>
              <a:rPr lang="en-US" sz="3200" dirty="0" smtClean="0">
                <a:solidFill>
                  <a:srgbClr val="FFFF00"/>
                </a:solidFill>
              </a:rPr>
              <a:t>Counseling</a:t>
            </a:r>
            <a:endParaRPr lang="en-US" sz="3200"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Not </a:t>
            </a:r>
            <a:r>
              <a:rPr lang="en-US" dirty="0">
                <a:solidFill>
                  <a:srgbClr val="FFFF00"/>
                </a:solidFill>
              </a:rPr>
              <a:t>use social media sources </a:t>
            </a:r>
            <a:r>
              <a:rPr lang="en-US" dirty="0"/>
              <a:t>(e.g., </a:t>
            </a:r>
            <a:r>
              <a:rPr lang="en-US" dirty="0" smtClean="0"/>
              <a:t>updates, tweets</a:t>
            </a:r>
            <a:r>
              <a:rPr lang="en-US" dirty="0"/>
              <a:t>, blogs, etc.) to provide confidential information </a:t>
            </a:r>
            <a:r>
              <a:rPr lang="en-US" dirty="0" smtClean="0"/>
              <a:t>regarding </a:t>
            </a:r>
            <a:r>
              <a:rPr lang="en-US" dirty="0"/>
              <a:t>client cases that have not been consented to </a:t>
            </a:r>
            <a:r>
              <a:rPr lang="en-US" dirty="0" smtClean="0"/>
              <a:t>by </a:t>
            </a:r>
            <a:r>
              <a:rPr lang="en-US" dirty="0"/>
              <a:t>the client. To facilitate the secure provision of </a:t>
            </a:r>
            <a:r>
              <a:rPr lang="en-US" dirty="0" smtClean="0"/>
              <a:t>information</a:t>
            </a:r>
            <a:r>
              <a:rPr lang="en-US" dirty="0"/>
              <a:t>, NCCs shall inform clients prior to </a:t>
            </a:r>
            <a:r>
              <a:rPr lang="en-US" dirty="0" smtClean="0"/>
              <a:t>or </a:t>
            </a:r>
            <a:r>
              <a:rPr lang="en-US" dirty="0"/>
              <a:t>during the initial session about appropriate ways to </a:t>
            </a:r>
            <a:r>
              <a:rPr lang="en-US" dirty="0" smtClean="0"/>
              <a:t>communicate </a:t>
            </a:r>
            <a:r>
              <a:rPr lang="en-US" dirty="0"/>
              <a:t>with them</a:t>
            </a:r>
            <a:r>
              <a:rPr lang="en-US" dirty="0" smtClean="0"/>
              <a:t>.</a:t>
            </a:r>
          </a:p>
          <a:p>
            <a:r>
              <a:rPr lang="en-US" dirty="0" smtClean="0"/>
              <a:t> </a:t>
            </a:r>
            <a:r>
              <a:rPr lang="en-US" dirty="0"/>
              <a:t>Furthermore, NCCs shall </a:t>
            </a:r>
            <a:r>
              <a:rPr lang="en-US" dirty="0" smtClean="0"/>
              <a:t>advise </a:t>
            </a:r>
            <a:r>
              <a:rPr lang="en-US" dirty="0"/>
              <a:t>clients about the potential </a:t>
            </a:r>
            <a:r>
              <a:rPr lang="en-US" dirty="0">
                <a:solidFill>
                  <a:srgbClr val="FFFF00"/>
                </a:solidFill>
              </a:rPr>
              <a:t>risks</a:t>
            </a:r>
            <a:r>
              <a:rPr lang="en-US" dirty="0"/>
              <a:t> of sending </a:t>
            </a:r>
            <a:r>
              <a:rPr lang="en-US" dirty="0" smtClean="0"/>
              <a:t>messages through </a:t>
            </a:r>
            <a:r>
              <a:rPr lang="en-US" dirty="0"/>
              <a:t>digital technology and social media sources. </a:t>
            </a:r>
          </a:p>
          <a:p>
            <a:endParaRPr lang="en-US" dirty="0"/>
          </a:p>
        </p:txBody>
      </p:sp>
    </p:spTree>
    <p:extLst>
      <p:ext uri="{BB962C8B-B14F-4D97-AF65-F5344CB8AC3E}">
        <p14:creationId xmlns:p14="http://schemas.microsoft.com/office/powerpoint/2010/main" val="9524175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00"/>
                </a:solidFill>
              </a:rPr>
              <a:t>NCC-Technology and </a:t>
            </a:r>
            <a:r>
              <a:rPr lang="en-US" sz="3200" dirty="0" smtClean="0">
                <a:solidFill>
                  <a:srgbClr val="FFFF00"/>
                </a:solidFill>
              </a:rPr>
              <a:t>Counseling</a:t>
            </a:r>
            <a:endParaRPr lang="en-US" sz="3200" dirty="0"/>
          </a:p>
        </p:txBody>
      </p:sp>
      <p:sp>
        <p:nvSpPr>
          <p:cNvPr id="3" name="Content Placeholder 2"/>
          <p:cNvSpPr>
            <a:spLocks noGrp="1"/>
          </p:cNvSpPr>
          <p:nvPr>
            <p:ph idx="1"/>
          </p:nvPr>
        </p:nvSpPr>
        <p:spPr/>
        <p:txBody>
          <a:bodyPr/>
          <a:lstStyle/>
          <a:p>
            <a:r>
              <a:rPr lang="en-US" dirty="0" smtClean="0"/>
              <a:t>…who </a:t>
            </a:r>
            <a:r>
              <a:rPr lang="en-US" dirty="0"/>
              <a:t>use digital technology (</a:t>
            </a:r>
            <a:r>
              <a:rPr lang="en-US" dirty="0" smtClean="0"/>
              <a:t>e.g</a:t>
            </a:r>
            <a:r>
              <a:rPr lang="en-US" dirty="0"/>
              <a:t>., social media) for professional purposes shall limit information posted to </a:t>
            </a:r>
            <a:r>
              <a:rPr lang="en-US" dirty="0" smtClean="0"/>
              <a:t>that </a:t>
            </a:r>
            <a:r>
              <a:rPr lang="en-US" dirty="0"/>
              <a:t>which does not create multiple relationships </a:t>
            </a:r>
            <a:r>
              <a:rPr lang="en-US" dirty="0" smtClean="0"/>
              <a:t>or which </a:t>
            </a:r>
            <a:r>
              <a:rPr lang="en-US" dirty="0"/>
              <a:t>may threaten client confidentiality. </a:t>
            </a:r>
          </a:p>
          <a:p>
            <a:endParaRPr lang="en-US" dirty="0"/>
          </a:p>
        </p:txBody>
      </p:sp>
    </p:spTree>
    <p:extLst>
      <p:ext uri="{BB962C8B-B14F-4D97-AF65-F5344CB8AC3E}">
        <p14:creationId xmlns:p14="http://schemas.microsoft.com/office/powerpoint/2010/main" val="38149663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00"/>
                </a:solidFill>
              </a:rPr>
              <a:t>NCC-Technology and </a:t>
            </a:r>
            <a:r>
              <a:rPr lang="en-US" sz="3200" dirty="0" smtClean="0">
                <a:solidFill>
                  <a:srgbClr val="FFFF00"/>
                </a:solidFill>
              </a:rPr>
              <a:t>Counseling</a:t>
            </a:r>
            <a:endParaRPr lang="en-US" sz="3200" dirty="0"/>
          </a:p>
        </p:txBody>
      </p:sp>
      <p:sp>
        <p:nvSpPr>
          <p:cNvPr id="3" name="Content Placeholder 2"/>
          <p:cNvSpPr>
            <a:spLocks noGrp="1"/>
          </p:cNvSpPr>
          <p:nvPr>
            <p:ph idx="1"/>
          </p:nvPr>
        </p:nvSpPr>
        <p:spPr>
          <a:xfrm>
            <a:off x="533400" y="1524000"/>
            <a:ext cx="8229600" cy="4709160"/>
          </a:xfrm>
        </p:spPr>
        <p:txBody>
          <a:bodyPr/>
          <a:lstStyle/>
          <a:p>
            <a:r>
              <a:rPr lang="en-US" dirty="0" smtClean="0">
                <a:solidFill>
                  <a:srgbClr val="FFFF00"/>
                </a:solidFill>
              </a:rPr>
              <a:t>Pair up</a:t>
            </a:r>
            <a:r>
              <a:rPr lang="en-US" dirty="0" smtClean="0"/>
              <a:t>: Create a </a:t>
            </a:r>
            <a:r>
              <a:rPr lang="en-US" dirty="0" smtClean="0">
                <a:solidFill>
                  <a:schemeClr val="bg1"/>
                </a:solidFill>
              </a:rPr>
              <a:t>written protocol </a:t>
            </a:r>
            <a:r>
              <a:rPr lang="en-US" dirty="0" smtClean="0"/>
              <a:t>for how you will handle media in counseling in your informed consent:</a:t>
            </a:r>
          </a:p>
          <a:p>
            <a:pPr lvl="1"/>
            <a:r>
              <a:rPr lang="en-US" dirty="0" smtClean="0"/>
              <a:t>Your own strategies</a:t>
            </a:r>
          </a:p>
          <a:p>
            <a:pPr lvl="1"/>
            <a:r>
              <a:rPr lang="en-US" dirty="0" smtClean="0"/>
              <a:t>What you will give to clients.</a:t>
            </a:r>
          </a:p>
          <a:p>
            <a:pPr lvl="1"/>
            <a:endParaRPr lang="en-US" dirty="0"/>
          </a:p>
          <a:p>
            <a:pPr lvl="1"/>
            <a:endParaRPr lang="en-US" dirty="0" smtClean="0"/>
          </a:p>
          <a:p>
            <a:pPr lvl="1"/>
            <a:endParaRPr lang="en-US" dirty="0"/>
          </a:p>
          <a:p>
            <a:pPr lvl="1"/>
            <a:r>
              <a:rPr lang="en-US" dirty="0" smtClean="0"/>
              <a:t> </a:t>
            </a:r>
            <a:endParaRPr lang="en-US" dirty="0"/>
          </a:p>
        </p:txBody>
      </p:sp>
      <p:pic>
        <p:nvPicPr>
          <p:cNvPr id="1026" name="Picture 2" descr="C:\Users\jwarren4\AppData\Local\Microsoft\Windows\Temporary Internet Files\Content.IE5\L9EY0OO9\MP90040538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810000"/>
            <a:ext cx="2667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warren4\AppData\Local\Microsoft\Windows\Temporary Internet Files\Content.IE5\33YSHTAF\MM90025444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02514" y="4191000"/>
            <a:ext cx="2550886" cy="188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82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Why </a:t>
            </a:r>
            <a:r>
              <a:rPr lang="en-US" dirty="0" smtClean="0"/>
              <a:t>Ethics</a:t>
            </a:r>
            <a:endParaRPr lang="en-US" dirty="0"/>
          </a:p>
        </p:txBody>
      </p:sp>
      <p:sp>
        <p:nvSpPr>
          <p:cNvPr id="3" name="Content Placeholder 2"/>
          <p:cNvSpPr>
            <a:spLocks noGrp="1"/>
          </p:cNvSpPr>
          <p:nvPr>
            <p:ph idx="1"/>
          </p:nvPr>
        </p:nvSpPr>
        <p:spPr/>
        <p:txBody>
          <a:bodyPr/>
          <a:lstStyle/>
          <a:p>
            <a:r>
              <a:rPr lang="en-US" dirty="0" smtClean="0"/>
              <a:t>Education</a:t>
            </a:r>
          </a:p>
          <a:p>
            <a:r>
              <a:rPr lang="en-US" dirty="0" smtClean="0"/>
              <a:t>Accountability/protection</a:t>
            </a:r>
          </a:p>
          <a:p>
            <a:r>
              <a:rPr lang="en-US" dirty="0" smtClean="0"/>
              <a:t>Catalyst to better practice/Ethical guide</a:t>
            </a:r>
          </a:p>
          <a:p>
            <a:r>
              <a:rPr lang="en-US" dirty="0" smtClean="0"/>
              <a:t>Guidelines for regulatory bodies and Associations</a:t>
            </a:r>
          </a:p>
          <a:p>
            <a:r>
              <a:rPr lang="en-US" dirty="0" smtClean="0"/>
              <a:t>Professional identity</a:t>
            </a:r>
          </a:p>
          <a:p>
            <a:r>
              <a:rPr lang="en-US" dirty="0" smtClean="0"/>
              <a:t>Establishes principles/best practices </a:t>
            </a:r>
          </a:p>
          <a:p>
            <a:r>
              <a:rPr lang="en-US" i="1" dirty="0" smtClean="0">
                <a:solidFill>
                  <a:srgbClr val="FFFF00"/>
                </a:solidFill>
              </a:rPr>
              <a:t>Other</a:t>
            </a:r>
          </a:p>
        </p:txBody>
      </p:sp>
    </p:spTree>
    <p:extLst>
      <p:ext uri="{BB962C8B-B14F-4D97-AF65-F5344CB8AC3E}">
        <p14:creationId xmlns:p14="http://schemas.microsoft.com/office/powerpoint/2010/main" val="33079048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Ethics Update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Discuss outcomes in whole group.</a:t>
            </a:r>
          </a:p>
          <a:p>
            <a:r>
              <a:rPr lang="en-US" dirty="0" smtClean="0"/>
              <a:t>What did you learn today?</a:t>
            </a:r>
            <a:endParaRPr lang="en-US" dirty="0"/>
          </a:p>
        </p:txBody>
      </p:sp>
      <p:pic>
        <p:nvPicPr>
          <p:cNvPr id="2050" name="Picture 2" descr="C:\Users\jwarren4\AppData\Local\Microsoft\Windows\Temporary Internet Files\Content.IE5\L9EY0OO9\MC9003316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8440" y="3276600"/>
            <a:ext cx="2724360" cy="310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2955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Code Changes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1. Take time to review the code changes with peers.</a:t>
            </a:r>
          </a:p>
          <a:p>
            <a:r>
              <a:rPr lang="en-US" dirty="0" smtClean="0"/>
              <a:t>2. Identify the meanings and intentions of the changes.</a:t>
            </a:r>
          </a:p>
          <a:p>
            <a:r>
              <a:rPr lang="en-US" dirty="0" smtClean="0"/>
              <a:t>3. Openly discuss your reactions to the changes.</a:t>
            </a:r>
          </a:p>
          <a:p>
            <a:r>
              <a:rPr lang="en-US" dirty="0" smtClean="0"/>
              <a:t>4.  Review the changes over time and in meetings with others</a:t>
            </a:r>
            <a:endParaRPr lang="en-US" dirty="0"/>
          </a:p>
        </p:txBody>
      </p:sp>
    </p:spTree>
    <p:extLst>
      <p:ext uri="{BB962C8B-B14F-4D97-AF65-F5344CB8AC3E}">
        <p14:creationId xmlns:p14="http://schemas.microsoft.com/office/powerpoint/2010/main" val="14247502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Code Changes </a:t>
            </a:r>
            <a:endParaRPr lang="en-US" dirty="0"/>
          </a:p>
        </p:txBody>
      </p:sp>
      <p:sp>
        <p:nvSpPr>
          <p:cNvPr id="3" name="Content Placeholder 2"/>
          <p:cNvSpPr>
            <a:spLocks noGrp="1"/>
          </p:cNvSpPr>
          <p:nvPr>
            <p:ph idx="1"/>
          </p:nvPr>
        </p:nvSpPr>
        <p:spPr/>
        <p:txBody>
          <a:bodyPr/>
          <a:lstStyle/>
          <a:p>
            <a:r>
              <a:rPr lang="en-US" i="1" dirty="0" smtClean="0">
                <a:solidFill>
                  <a:srgbClr val="FFFF00"/>
                </a:solidFill>
              </a:rPr>
              <a:t>Questions and Discussion</a:t>
            </a:r>
            <a:endParaRPr lang="en-US" i="1" dirty="0">
              <a:solidFill>
                <a:srgbClr val="FFFF00"/>
              </a:solidFill>
            </a:endParaRPr>
          </a:p>
        </p:txBody>
      </p:sp>
      <p:pic>
        <p:nvPicPr>
          <p:cNvPr id="1028" name="Picture 4" descr="C:\Users\jwarren4\AppData\Local\Microsoft\Windows\Temporary Internet Files\Content.IE5\3RJ9YIDS\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428" y="2057400"/>
            <a:ext cx="365714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84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Six Functions of Codes</a:t>
            </a:r>
            <a:endParaRPr lang="en-US"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r>
              <a:rPr lang="en-US" sz="3100" dirty="0" smtClean="0">
                <a:solidFill>
                  <a:schemeClr val="bg1"/>
                </a:solidFill>
              </a:rPr>
              <a:t>1</a:t>
            </a:r>
            <a:r>
              <a:rPr lang="en-US" sz="3100" dirty="0">
                <a:solidFill>
                  <a:schemeClr val="bg1"/>
                </a:solidFill>
              </a:rPr>
              <a:t>.  </a:t>
            </a:r>
            <a:r>
              <a:rPr lang="en-US" sz="3100" dirty="0" smtClean="0">
                <a:solidFill>
                  <a:schemeClr val="bg1"/>
                </a:solidFill>
              </a:rPr>
              <a:t>Sets </a:t>
            </a:r>
            <a:r>
              <a:rPr lang="en-US" sz="3100" dirty="0">
                <a:solidFill>
                  <a:schemeClr val="bg1"/>
                </a:solidFill>
              </a:rPr>
              <a:t>forth the </a:t>
            </a:r>
            <a:r>
              <a:rPr lang="en-US" sz="3100" dirty="0">
                <a:solidFill>
                  <a:srgbClr val="FFFF00"/>
                </a:solidFill>
              </a:rPr>
              <a:t>ethical obligations of ACA members </a:t>
            </a:r>
            <a:r>
              <a:rPr lang="en-US" sz="3100" dirty="0">
                <a:solidFill>
                  <a:schemeClr val="bg1"/>
                </a:solidFill>
              </a:rPr>
              <a:t>and provides guidance intended to inform the ethical </a:t>
            </a:r>
            <a:r>
              <a:rPr lang="en-US" sz="3100" dirty="0" smtClean="0">
                <a:solidFill>
                  <a:schemeClr val="bg1"/>
                </a:solidFill>
              </a:rPr>
              <a:t>practice </a:t>
            </a:r>
            <a:r>
              <a:rPr lang="en-US" sz="3100" dirty="0">
                <a:solidFill>
                  <a:schemeClr val="bg1"/>
                </a:solidFill>
              </a:rPr>
              <a:t>of professional counselors. </a:t>
            </a:r>
          </a:p>
          <a:p>
            <a:r>
              <a:rPr lang="en-US" sz="3100" dirty="0">
                <a:solidFill>
                  <a:schemeClr val="bg1"/>
                </a:solidFill>
              </a:rPr>
              <a:t>2.  </a:t>
            </a:r>
            <a:r>
              <a:rPr lang="en-US" sz="3100" dirty="0" smtClean="0">
                <a:solidFill>
                  <a:srgbClr val="FFFF00"/>
                </a:solidFill>
              </a:rPr>
              <a:t>Identifies </a:t>
            </a:r>
            <a:r>
              <a:rPr lang="en-US" sz="3100" dirty="0">
                <a:solidFill>
                  <a:srgbClr val="FFFF00"/>
                </a:solidFill>
              </a:rPr>
              <a:t>ethical considerations </a:t>
            </a:r>
            <a:r>
              <a:rPr lang="en-US" sz="3100" dirty="0">
                <a:solidFill>
                  <a:schemeClr val="bg1"/>
                </a:solidFill>
              </a:rPr>
              <a:t>relevant to professional counselors and counselors-in-training.</a:t>
            </a:r>
          </a:p>
          <a:p>
            <a:r>
              <a:rPr lang="en-US" sz="3100" dirty="0">
                <a:solidFill>
                  <a:schemeClr val="bg1"/>
                </a:solidFill>
              </a:rPr>
              <a:t>3. </a:t>
            </a:r>
            <a:r>
              <a:rPr lang="en-US" sz="3100" dirty="0" smtClean="0">
                <a:solidFill>
                  <a:srgbClr val="FFFF00"/>
                </a:solidFill>
              </a:rPr>
              <a:t>Enables </a:t>
            </a:r>
            <a:r>
              <a:rPr lang="en-US" sz="3100" dirty="0">
                <a:solidFill>
                  <a:srgbClr val="FFFF00"/>
                </a:solidFill>
              </a:rPr>
              <a:t>the association to clarify </a:t>
            </a:r>
            <a:r>
              <a:rPr lang="en-US" sz="3100" dirty="0">
                <a:solidFill>
                  <a:schemeClr val="bg1"/>
                </a:solidFill>
              </a:rPr>
              <a:t>for current and prospective members, and for those served by members, </a:t>
            </a:r>
            <a:r>
              <a:rPr lang="en-US" sz="3100" dirty="0" smtClean="0">
                <a:solidFill>
                  <a:schemeClr val="bg1"/>
                </a:solidFill>
              </a:rPr>
              <a:t>the </a:t>
            </a:r>
            <a:r>
              <a:rPr lang="en-US" sz="3100" dirty="0">
                <a:solidFill>
                  <a:schemeClr val="bg1"/>
                </a:solidFill>
              </a:rPr>
              <a:t>nature of the ethical responsibilities held in common by its members. </a:t>
            </a:r>
          </a:p>
          <a:p>
            <a:r>
              <a:rPr lang="en-US" sz="3100" dirty="0">
                <a:solidFill>
                  <a:schemeClr val="bg1"/>
                </a:solidFill>
              </a:rPr>
              <a:t>4.  </a:t>
            </a:r>
            <a:r>
              <a:rPr lang="en-US" sz="3100" dirty="0" smtClean="0">
                <a:solidFill>
                  <a:schemeClr val="bg1"/>
                </a:solidFill>
              </a:rPr>
              <a:t>Serves </a:t>
            </a:r>
            <a:r>
              <a:rPr lang="en-US" sz="3100" dirty="0">
                <a:solidFill>
                  <a:schemeClr val="bg1"/>
                </a:solidFill>
              </a:rPr>
              <a:t>as an </a:t>
            </a:r>
            <a:r>
              <a:rPr lang="en-US" sz="3100" dirty="0">
                <a:solidFill>
                  <a:srgbClr val="FFFF00"/>
                </a:solidFill>
              </a:rPr>
              <a:t>ethical guide </a:t>
            </a:r>
            <a:r>
              <a:rPr lang="en-US" sz="3100" dirty="0">
                <a:solidFill>
                  <a:schemeClr val="bg1"/>
                </a:solidFill>
              </a:rPr>
              <a:t>designed to assist members in constructing a course of action that best serves </a:t>
            </a:r>
            <a:r>
              <a:rPr lang="en-US" sz="3100" dirty="0" smtClean="0">
                <a:solidFill>
                  <a:schemeClr val="bg1"/>
                </a:solidFill>
              </a:rPr>
              <a:t>those </a:t>
            </a:r>
            <a:r>
              <a:rPr lang="en-US" sz="3100" dirty="0">
                <a:solidFill>
                  <a:schemeClr val="bg1"/>
                </a:solidFill>
              </a:rPr>
              <a:t>utilizing counseling services and establishes expectations of conduct with a primary emphasis on the role of </a:t>
            </a:r>
            <a:r>
              <a:rPr lang="en-US" sz="3100" dirty="0" smtClean="0">
                <a:solidFill>
                  <a:schemeClr val="bg1"/>
                </a:solidFill>
              </a:rPr>
              <a:t>the </a:t>
            </a:r>
            <a:r>
              <a:rPr lang="en-US" sz="3100" dirty="0">
                <a:solidFill>
                  <a:schemeClr val="bg1"/>
                </a:solidFill>
              </a:rPr>
              <a:t>professional counselor. </a:t>
            </a:r>
          </a:p>
          <a:p>
            <a:r>
              <a:rPr lang="en-US" sz="3100" dirty="0">
                <a:solidFill>
                  <a:schemeClr val="bg1"/>
                </a:solidFill>
              </a:rPr>
              <a:t>5.  </a:t>
            </a:r>
            <a:r>
              <a:rPr lang="en-US" sz="3100" dirty="0" smtClean="0">
                <a:solidFill>
                  <a:schemeClr val="bg1"/>
                </a:solidFill>
              </a:rPr>
              <a:t>Helps </a:t>
            </a:r>
            <a:r>
              <a:rPr lang="en-US" sz="3100" dirty="0">
                <a:solidFill>
                  <a:schemeClr val="bg1"/>
                </a:solidFill>
              </a:rPr>
              <a:t>to </a:t>
            </a:r>
            <a:r>
              <a:rPr lang="en-US" sz="3100" dirty="0">
                <a:solidFill>
                  <a:srgbClr val="FFFF00"/>
                </a:solidFill>
              </a:rPr>
              <a:t>support the mission of ACA</a:t>
            </a:r>
            <a:r>
              <a:rPr lang="en-US" sz="3100" dirty="0">
                <a:solidFill>
                  <a:schemeClr val="bg1"/>
                </a:solidFill>
              </a:rPr>
              <a:t>. </a:t>
            </a:r>
          </a:p>
          <a:p>
            <a:r>
              <a:rPr lang="en-US" sz="3100" dirty="0">
                <a:solidFill>
                  <a:schemeClr val="bg1"/>
                </a:solidFill>
              </a:rPr>
              <a:t>6.  The standards contained </a:t>
            </a:r>
            <a:r>
              <a:rPr lang="en-US" sz="3100" dirty="0" smtClean="0">
                <a:solidFill>
                  <a:schemeClr val="bg1"/>
                </a:solidFill>
              </a:rPr>
              <a:t>serve </a:t>
            </a:r>
            <a:r>
              <a:rPr lang="en-US" sz="3100" dirty="0">
                <a:solidFill>
                  <a:schemeClr val="bg1"/>
                </a:solidFill>
              </a:rPr>
              <a:t>as the </a:t>
            </a:r>
            <a:r>
              <a:rPr lang="en-US" sz="3100" dirty="0">
                <a:solidFill>
                  <a:srgbClr val="FFFF00"/>
                </a:solidFill>
              </a:rPr>
              <a:t>basis for processing inquiries and ethics complaints</a:t>
            </a:r>
            <a:r>
              <a:rPr lang="en-US" sz="3100" dirty="0">
                <a:solidFill>
                  <a:schemeClr val="bg1"/>
                </a:solidFill>
              </a:rPr>
              <a:t> </a:t>
            </a:r>
            <a:r>
              <a:rPr lang="en-US" sz="3100" dirty="0" smtClean="0">
                <a:solidFill>
                  <a:schemeClr val="bg1"/>
                </a:solidFill>
              </a:rPr>
              <a:t>concerning </a:t>
            </a:r>
            <a:r>
              <a:rPr lang="en-US" sz="3100" dirty="0">
                <a:solidFill>
                  <a:schemeClr val="bg1"/>
                </a:solidFill>
              </a:rPr>
              <a:t>ACA members</a:t>
            </a:r>
            <a:endParaRPr lang="en-US" sz="31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60670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Ethical Practices-In General </a:t>
            </a:r>
            <a:endParaRPr lang="en-US" dirty="0">
              <a:solidFill>
                <a:srgbClr val="FFFF00"/>
              </a:solidFill>
            </a:endParaRPr>
          </a:p>
        </p:txBody>
      </p:sp>
      <p:sp>
        <p:nvSpPr>
          <p:cNvPr id="3" name="Content Placeholder 2"/>
          <p:cNvSpPr>
            <a:spLocks noGrp="1"/>
          </p:cNvSpPr>
          <p:nvPr>
            <p:ph idx="1"/>
          </p:nvPr>
        </p:nvSpPr>
        <p:spPr/>
        <p:txBody>
          <a:bodyPr>
            <a:normAutofit/>
          </a:bodyPr>
          <a:lstStyle/>
          <a:p>
            <a:pPr lvl="2"/>
            <a:r>
              <a:rPr lang="en-US" dirty="0" smtClean="0"/>
              <a:t>Problem—If possible or likely--don’t do!!</a:t>
            </a:r>
          </a:p>
          <a:p>
            <a:pPr lvl="2"/>
            <a:r>
              <a:rPr lang="en-US" dirty="0" smtClean="0"/>
              <a:t>Codes/Laws</a:t>
            </a:r>
          </a:p>
          <a:p>
            <a:pPr lvl="2"/>
            <a:r>
              <a:rPr lang="en-US" dirty="0" smtClean="0"/>
              <a:t>Principles (</a:t>
            </a:r>
            <a:r>
              <a:rPr lang="en-US" i="1" dirty="0" smtClean="0"/>
              <a:t>Autonomy, Beneficence, Nonmalfeasance, Fidelity, Veracity, Justice)</a:t>
            </a:r>
            <a:endParaRPr lang="en-US" dirty="0" smtClean="0"/>
          </a:p>
          <a:p>
            <a:pPr lvl="2"/>
            <a:r>
              <a:rPr lang="en-US" dirty="0" smtClean="0"/>
              <a:t>Emotional and Values Awareness</a:t>
            </a:r>
          </a:p>
          <a:p>
            <a:pPr lvl="2"/>
            <a:r>
              <a:rPr lang="en-US" dirty="0" smtClean="0"/>
              <a:t>Consult (with 3 peers)-Document</a:t>
            </a:r>
          </a:p>
          <a:p>
            <a:pPr lvl="2"/>
            <a:r>
              <a:rPr lang="en-US" dirty="0" smtClean="0"/>
              <a:t>Collaborate with Client</a:t>
            </a:r>
          </a:p>
          <a:p>
            <a:pPr lvl="2"/>
            <a:r>
              <a:rPr lang="en-US" dirty="0" smtClean="0"/>
              <a:t>Consequences –Consider Worst Possible Outcomes</a:t>
            </a:r>
          </a:p>
          <a:p>
            <a:pPr lvl="2"/>
            <a:r>
              <a:rPr lang="en-US" dirty="0" smtClean="0"/>
              <a:t>Choose/Evaluate Course of Action</a:t>
            </a:r>
          </a:p>
          <a:p>
            <a:pPr lvl="2"/>
            <a:r>
              <a:rPr lang="en-US" dirty="0" smtClean="0"/>
              <a:t>Implement</a:t>
            </a:r>
          </a:p>
          <a:p>
            <a:pPr lvl="2"/>
            <a:r>
              <a:rPr lang="en-US" dirty="0" smtClean="0"/>
              <a:t>Evaluate </a:t>
            </a:r>
          </a:p>
          <a:p>
            <a:pPr lvl="2"/>
            <a:endParaRPr lang="en-US" dirty="0" smtClean="0"/>
          </a:p>
          <a:p>
            <a:pPr lvl="2"/>
            <a:endParaRPr lang="en-US" dirty="0" smtClean="0"/>
          </a:p>
          <a:p>
            <a:pPr lvl="2"/>
            <a:endParaRPr lang="en-US" dirty="0" smtClean="0"/>
          </a:p>
          <a:p>
            <a:endParaRPr lang="en-US" dirty="0"/>
          </a:p>
        </p:txBody>
      </p:sp>
      <p:pic>
        <p:nvPicPr>
          <p:cNvPr id="4" name="Picture 2" descr="C:\Users\jwarren4\AppData\Local\Microsoft\Windows\Temporary Internet Files\Content.IE5\9T222S39\MM900336857[1].gif"/>
          <p:cNvPicPr>
            <a:picLocks noChangeAspect="1" noChangeArrowheads="1" noCrop="1"/>
          </p:cNvPicPr>
          <p:nvPr/>
        </p:nvPicPr>
        <p:blipFill>
          <a:blip r:embed="rId2" cstate="print"/>
          <a:srcRect/>
          <a:stretch>
            <a:fillRect/>
          </a:stretch>
        </p:blipFill>
        <p:spPr bwMode="auto">
          <a:xfrm>
            <a:off x="6827520" y="5105400"/>
            <a:ext cx="1554479" cy="1295401"/>
          </a:xfrm>
          <a:prstGeom prst="rect">
            <a:avLst/>
          </a:prstGeom>
          <a:noFill/>
        </p:spPr>
      </p:pic>
    </p:spTree>
    <p:extLst>
      <p:ext uri="{BB962C8B-B14F-4D97-AF65-F5344CB8AC3E}">
        <p14:creationId xmlns:p14="http://schemas.microsoft.com/office/powerpoint/2010/main" val="305354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Thinking Ethically</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b="1" dirty="0"/>
              <a:t>Crossing The Murky Moral Terrain Of Ethics with Mark </a:t>
            </a:r>
            <a:r>
              <a:rPr lang="en-US" b="1" dirty="0" err="1" smtClean="0"/>
              <a:t>Matousek</a:t>
            </a:r>
            <a:r>
              <a:rPr lang="en-US" b="1" dirty="0" smtClean="0"/>
              <a:t>-New Dimensions Radio—We are </a:t>
            </a:r>
            <a:r>
              <a:rPr lang="en-US" b="1" dirty="0" smtClean="0">
                <a:solidFill>
                  <a:schemeClr val="bg1"/>
                </a:solidFill>
              </a:rPr>
              <a:t>hard wired (brain) to</a:t>
            </a:r>
            <a:r>
              <a:rPr lang="en-US" b="1" dirty="0" smtClean="0"/>
              <a:t>:</a:t>
            </a:r>
            <a:endParaRPr lang="en-US" b="1" dirty="0"/>
          </a:p>
          <a:p>
            <a:r>
              <a:rPr lang="en-US" dirty="0" smtClean="0"/>
              <a:t>1. Avoid Harm (Avoidance) and Care </a:t>
            </a:r>
          </a:p>
          <a:p>
            <a:r>
              <a:rPr lang="en-US" dirty="0" smtClean="0"/>
              <a:t>2. Justice and Fairness</a:t>
            </a:r>
          </a:p>
          <a:p>
            <a:r>
              <a:rPr lang="en-US" dirty="0" smtClean="0"/>
              <a:t>3. In Group Loyalty (Us/Them) </a:t>
            </a:r>
          </a:p>
          <a:p>
            <a:r>
              <a:rPr lang="en-US" dirty="0" smtClean="0"/>
              <a:t>4. Authority and Respect </a:t>
            </a:r>
          </a:p>
          <a:p>
            <a:r>
              <a:rPr lang="en-US" dirty="0" smtClean="0"/>
              <a:t>5. Sacredness and Purity</a:t>
            </a:r>
            <a:endParaRPr lang="en-US" dirty="0"/>
          </a:p>
        </p:txBody>
      </p:sp>
    </p:spTree>
    <p:extLst>
      <p:ext uri="{BB962C8B-B14F-4D97-AF65-F5344CB8AC3E}">
        <p14:creationId xmlns:p14="http://schemas.microsoft.com/office/powerpoint/2010/main" val="2198465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solidFill>
                  <a:srgbClr val="FFFF00"/>
                </a:solidFill>
              </a:rPr>
              <a:t>Reality in Rural Settings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t>Through an exploratory survey </a:t>
            </a:r>
            <a:r>
              <a:rPr lang="en-US" dirty="0" smtClean="0"/>
              <a:t>in 2012 of </a:t>
            </a:r>
            <a:r>
              <a:rPr lang="en-US" dirty="0"/>
              <a:t>a representative sample (n=316) of licensed and certified counseling and social work mental health professionals (N=1,324) in </a:t>
            </a:r>
            <a:r>
              <a:rPr lang="en-US" dirty="0" smtClean="0"/>
              <a:t>Wyoming ethical </a:t>
            </a:r>
            <a:r>
              <a:rPr lang="en-US" dirty="0"/>
              <a:t>issues and training needs were identified by the providers.  The intended goal was to obtain direct feedback about ethical issues and ethical training needs from practitioners themselves who work in rural settings.  </a:t>
            </a:r>
            <a:endParaRPr lang="en-US" dirty="0">
              <a:solidFill>
                <a:srgbClr val="FFFF00"/>
              </a:solidFill>
            </a:endParaRPr>
          </a:p>
        </p:txBody>
      </p:sp>
    </p:spTree>
    <p:extLst>
      <p:ext uri="{BB962C8B-B14F-4D97-AF65-F5344CB8AC3E}">
        <p14:creationId xmlns:p14="http://schemas.microsoft.com/office/powerpoint/2010/main" val="3120072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Our Own State </a:t>
            </a:r>
            <a:endParaRPr lang="en-US" dirty="0">
              <a:solidFill>
                <a:srgbClr val="FFFF00"/>
              </a:solidFill>
            </a:endParaRPr>
          </a:p>
        </p:txBody>
      </p:sp>
      <p:sp>
        <p:nvSpPr>
          <p:cNvPr id="3" name="Content Placeholder 2"/>
          <p:cNvSpPr>
            <a:spLocks noGrp="1"/>
          </p:cNvSpPr>
          <p:nvPr>
            <p:ph idx="1"/>
          </p:nvPr>
        </p:nvSpPr>
        <p:spPr/>
        <p:txBody>
          <a:bodyPr/>
          <a:lstStyle/>
          <a:p>
            <a:pPr marL="137160" indent="0">
              <a:buNone/>
            </a:pPr>
            <a:r>
              <a:rPr lang="en-US" dirty="0" smtClean="0">
                <a:solidFill>
                  <a:schemeClr val="accent2">
                    <a:lumMod val="40000"/>
                    <a:lumOff val="60000"/>
                  </a:schemeClr>
                </a:solidFill>
              </a:rPr>
              <a:t>Th</a:t>
            </a:r>
            <a:r>
              <a:rPr lang="en-US" dirty="0" smtClean="0">
                <a:solidFill>
                  <a:schemeClr val="tx2"/>
                </a:solidFill>
              </a:rPr>
              <a:t>ree </a:t>
            </a:r>
            <a:r>
              <a:rPr lang="en-US" dirty="0">
                <a:solidFill>
                  <a:schemeClr val="tx2"/>
                </a:solidFill>
              </a:rPr>
              <a:t>primary ethical issues</a:t>
            </a:r>
            <a:r>
              <a:rPr lang="en-US" dirty="0"/>
              <a:t>: </a:t>
            </a:r>
            <a:endParaRPr lang="en-US" dirty="0" smtClean="0"/>
          </a:p>
          <a:p>
            <a:r>
              <a:rPr lang="en-US" b="1" dirty="0" smtClean="0">
                <a:solidFill>
                  <a:srgbClr val="FFFF00"/>
                </a:solidFill>
              </a:rPr>
              <a:t>Dual relationships</a:t>
            </a:r>
          </a:p>
          <a:p>
            <a:r>
              <a:rPr lang="en-US" b="1" dirty="0" smtClean="0">
                <a:solidFill>
                  <a:srgbClr val="FFFF00"/>
                </a:solidFill>
              </a:rPr>
              <a:t>Confidentiality</a:t>
            </a:r>
            <a:endParaRPr lang="en-US" b="1" dirty="0">
              <a:solidFill>
                <a:srgbClr val="FFFF00"/>
              </a:solidFill>
            </a:endParaRPr>
          </a:p>
          <a:p>
            <a:r>
              <a:rPr lang="en-US" b="1" dirty="0" smtClean="0">
                <a:solidFill>
                  <a:srgbClr val="FFFF00"/>
                </a:solidFill>
              </a:rPr>
              <a:t>Competence</a:t>
            </a:r>
            <a:r>
              <a:rPr lang="en-US" b="1" dirty="0" smtClean="0"/>
              <a:t> </a:t>
            </a:r>
          </a:p>
          <a:p>
            <a:r>
              <a:rPr lang="en-US" dirty="0" smtClean="0">
                <a:solidFill>
                  <a:schemeClr val="tx2"/>
                </a:solidFill>
              </a:rPr>
              <a:t>Three </a:t>
            </a:r>
            <a:r>
              <a:rPr lang="en-US" dirty="0">
                <a:solidFill>
                  <a:schemeClr val="tx2"/>
                </a:solidFill>
              </a:rPr>
              <a:t>primary ethical </a:t>
            </a:r>
            <a:r>
              <a:rPr lang="en-US" dirty="0">
                <a:solidFill>
                  <a:srgbClr val="FFFF00"/>
                </a:solidFill>
              </a:rPr>
              <a:t>training needs</a:t>
            </a:r>
            <a:r>
              <a:rPr lang="en-US" dirty="0">
                <a:solidFill>
                  <a:schemeClr val="tx2"/>
                </a:solidFill>
              </a:rPr>
              <a:t>: </a:t>
            </a:r>
            <a:endParaRPr lang="en-US" dirty="0" smtClean="0">
              <a:solidFill>
                <a:schemeClr val="tx2"/>
              </a:solidFill>
            </a:endParaRPr>
          </a:p>
          <a:p>
            <a:r>
              <a:rPr lang="en-US" b="1" dirty="0" smtClean="0">
                <a:solidFill>
                  <a:srgbClr val="FFFF00"/>
                </a:solidFill>
              </a:rPr>
              <a:t>Boundaries </a:t>
            </a:r>
          </a:p>
          <a:p>
            <a:r>
              <a:rPr lang="en-US" b="1" dirty="0" smtClean="0">
                <a:solidFill>
                  <a:srgbClr val="FFFF00"/>
                </a:solidFill>
              </a:rPr>
              <a:t>State Rules </a:t>
            </a:r>
            <a:r>
              <a:rPr lang="en-US" b="1" dirty="0">
                <a:solidFill>
                  <a:srgbClr val="FFFF00"/>
                </a:solidFill>
              </a:rPr>
              <a:t>and </a:t>
            </a:r>
            <a:r>
              <a:rPr lang="en-US" b="1" dirty="0" smtClean="0">
                <a:solidFill>
                  <a:srgbClr val="FFFF00"/>
                </a:solidFill>
              </a:rPr>
              <a:t>Regulations</a:t>
            </a:r>
          </a:p>
          <a:p>
            <a:r>
              <a:rPr lang="en-US" b="1" dirty="0" smtClean="0">
                <a:solidFill>
                  <a:srgbClr val="FFFF00"/>
                </a:solidFill>
              </a:rPr>
              <a:t>Supervision</a:t>
            </a:r>
            <a:endParaRPr lang="en-US" b="1" dirty="0"/>
          </a:p>
        </p:txBody>
      </p:sp>
    </p:spTree>
    <p:extLst>
      <p:ext uri="{BB962C8B-B14F-4D97-AF65-F5344CB8AC3E}">
        <p14:creationId xmlns:p14="http://schemas.microsoft.com/office/powerpoint/2010/main" val="2318093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 to </a:t>
            </a:r>
            <a:r>
              <a:rPr lang="en-US" dirty="0" smtClean="0">
                <a:solidFill>
                  <a:srgbClr val="FFFF00"/>
                </a:solidFill>
              </a:rPr>
              <a:t>Changes in the Codes </a:t>
            </a:r>
            <a:endParaRPr lang="en-US" dirty="0">
              <a:solidFill>
                <a:srgbClr val="FFFF00"/>
              </a:solidFill>
            </a:endParaRPr>
          </a:p>
        </p:txBody>
      </p:sp>
      <p:pic>
        <p:nvPicPr>
          <p:cNvPr id="4100" name="Picture 4" descr="C:\Users\jwarren4\AppData\Local\Microsoft\Windows\Temporary Internet Files\Content.IE5\9T222S39\MP900442430[1].jpg"/>
          <p:cNvPicPr>
            <a:picLocks noGrp="1" noChangeAspect="1" noChangeArrowheads="1"/>
          </p:cNvPicPr>
          <p:nvPr>
            <p:ph idx="1"/>
          </p:nvPr>
        </p:nvPicPr>
        <p:blipFill>
          <a:blip r:embed="rId2" cstate="print"/>
          <a:srcRect/>
          <a:stretch>
            <a:fillRect/>
          </a:stretch>
        </p:blipFill>
        <p:spPr bwMode="auto">
          <a:xfrm>
            <a:off x="3276600" y="1828800"/>
            <a:ext cx="2133601" cy="1905001"/>
          </a:xfrm>
          <a:prstGeom prst="rect">
            <a:avLst/>
          </a:prstGeom>
          <a:noFill/>
        </p:spPr>
      </p:pic>
      <p:pic>
        <p:nvPicPr>
          <p:cNvPr id="4098" name="Picture 2" descr="C:\Users\jwarren4\AppData\Local\Microsoft\Windows\Temporary Internet Files\Content.IE5\GFSMH9C3\MC900441892[1].wmf"/>
          <p:cNvPicPr>
            <a:picLocks noChangeAspect="1" noChangeArrowheads="1"/>
          </p:cNvPicPr>
          <p:nvPr/>
        </p:nvPicPr>
        <p:blipFill>
          <a:blip r:embed="rId3" cstate="print"/>
          <a:srcRect/>
          <a:stretch>
            <a:fillRect/>
          </a:stretch>
        </p:blipFill>
        <p:spPr bwMode="auto">
          <a:xfrm>
            <a:off x="5207263" y="3962400"/>
            <a:ext cx="1955536" cy="1641966"/>
          </a:xfrm>
          <a:prstGeom prst="rect">
            <a:avLst/>
          </a:prstGeom>
          <a:noFill/>
        </p:spPr>
      </p:pic>
      <p:pic>
        <p:nvPicPr>
          <p:cNvPr id="4099" name="Picture 3" descr="C:\Users\jwarren4\AppData\Local\Microsoft\Windows\Temporary Internet Files\Content.IE5\GFSMH9C3\MC900078714[1].wmf"/>
          <p:cNvPicPr>
            <a:picLocks noChangeAspect="1" noChangeArrowheads="1"/>
          </p:cNvPicPr>
          <p:nvPr/>
        </p:nvPicPr>
        <p:blipFill>
          <a:blip r:embed="rId4" cstate="print"/>
          <a:srcRect/>
          <a:stretch>
            <a:fillRect/>
          </a:stretch>
        </p:blipFill>
        <p:spPr bwMode="auto">
          <a:xfrm flipH="1">
            <a:off x="1219198" y="3048000"/>
            <a:ext cx="1295402" cy="2386291"/>
          </a:xfrm>
          <a:prstGeom prst="rect">
            <a:avLst/>
          </a:prstGeom>
          <a:noFill/>
        </p:spPr>
      </p:pic>
    </p:spTree>
    <p:extLst>
      <p:ext uri="{BB962C8B-B14F-4D97-AF65-F5344CB8AC3E}">
        <p14:creationId xmlns:p14="http://schemas.microsoft.com/office/powerpoint/2010/main" val="2844793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Overall Changes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Expanded </a:t>
            </a:r>
            <a:r>
              <a:rPr lang="en-US" i="1" dirty="0" smtClean="0">
                <a:solidFill>
                  <a:srgbClr val="FFFF00"/>
                </a:solidFill>
              </a:rPr>
              <a:t>glossary</a:t>
            </a:r>
          </a:p>
          <a:p>
            <a:r>
              <a:rPr lang="en-US" dirty="0" smtClean="0">
                <a:solidFill>
                  <a:srgbClr val="FFFF00"/>
                </a:solidFill>
              </a:rPr>
              <a:t>Preamble-5 values</a:t>
            </a:r>
            <a:r>
              <a:rPr lang="en-US" dirty="0" smtClean="0"/>
              <a:t>/</a:t>
            </a:r>
            <a:r>
              <a:rPr lang="en-US" dirty="0" smtClean="0">
                <a:solidFill>
                  <a:srgbClr val="FFFF00"/>
                </a:solidFill>
              </a:rPr>
              <a:t>6 principles </a:t>
            </a:r>
            <a:r>
              <a:rPr lang="en-US" dirty="0" smtClean="0"/>
              <a:t>and 6 purposes defined</a:t>
            </a:r>
          </a:p>
          <a:p>
            <a:r>
              <a:rPr lang="en-US" dirty="0" smtClean="0">
                <a:solidFill>
                  <a:srgbClr val="FFFF00"/>
                </a:solidFill>
              </a:rPr>
              <a:t>9 </a:t>
            </a:r>
            <a:r>
              <a:rPr lang="en-US" dirty="0" smtClean="0"/>
              <a:t>sections (previously 8)</a:t>
            </a:r>
          </a:p>
          <a:p>
            <a:r>
              <a:rPr lang="en-US" dirty="0" smtClean="0"/>
              <a:t>Informed consent, boundaries, values, referral  </a:t>
            </a:r>
          </a:p>
          <a:p>
            <a:r>
              <a:rPr lang="en-US" dirty="0" smtClean="0"/>
              <a:t>Multiculturalism infused </a:t>
            </a:r>
          </a:p>
          <a:p>
            <a:r>
              <a:rPr lang="en-US" dirty="0" smtClean="0"/>
              <a:t>Added technology section </a:t>
            </a:r>
            <a:endParaRPr lang="en-US" dirty="0"/>
          </a:p>
        </p:txBody>
      </p:sp>
    </p:spTree>
    <p:extLst>
      <p:ext uri="{BB962C8B-B14F-4D97-AF65-F5344CB8AC3E}">
        <p14:creationId xmlns:p14="http://schemas.microsoft.com/office/powerpoint/2010/main" val="1838455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rgbClr val="FFFF00"/>
                </a:solidFill>
              </a:rPr>
              <a:t>Professional </a:t>
            </a:r>
            <a:r>
              <a:rPr lang="en-US" smtClean="0">
                <a:solidFill>
                  <a:srgbClr val="FFFF00"/>
                </a:solidFill>
              </a:rPr>
              <a:t>Values-2014 Preamble</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a:t>Professional </a:t>
            </a:r>
            <a:r>
              <a:rPr lang="en-US" dirty="0">
                <a:solidFill>
                  <a:srgbClr val="FFFF00"/>
                </a:solidFill>
              </a:rPr>
              <a:t>values</a:t>
            </a:r>
            <a:r>
              <a:rPr lang="en-US" dirty="0"/>
              <a:t> are an important way of living out an ethical commitment. The following are core professional values of the counseling profession:</a:t>
            </a:r>
          </a:p>
          <a:p>
            <a:pPr lvl="1"/>
            <a:r>
              <a:rPr lang="en-US" dirty="0">
                <a:solidFill>
                  <a:srgbClr val="FFFF00"/>
                </a:solidFill>
              </a:rPr>
              <a:t>1.  enhancing human development throughout the life span;</a:t>
            </a:r>
          </a:p>
          <a:p>
            <a:pPr lvl="1"/>
            <a:r>
              <a:rPr lang="en-US" dirty="0">
                <a:solidFill>
                  <a:srgbClr val="FFFF00"/>
                </a:solidFill>
              </a:rPr>
              <a:t>2.  honoring diversity and embracing a multicultural approach in support of the worth, dignity, potential, and </a:t>
            </a:r>
          </a:p>
          <a:p>
            <a:pPr lvl="1"/>
            <a:r>
              <a:rPr lang="en-US" dirty="0">
                <a:solidFill>
                  <a:srgbClr val="FFFF00"/>
                </a:solidFill>
              </a:rPr>
              <a:t>uniqueness of people within their social and cultural contexts;</a:t>
            </a:r>
          </a:p>
          <a:p>
            <a:pPr lvl="1"/>
            <a:r>
              <a:rPr lang="en-US" dirty="0">
                <a:solidFill>
                  <a:srgbClr val="FFFF00"/>
                </a:solidFill>
              </a:rPr>
              <a:t>3.  promoting social justice;</a:t>
            </a:r>
          </a:p>
          <a:p>
            <a:pPr lvl="1"/>
            <a:r>
              <a:rPr lang="en-US" dirty="0">
                <a:solidFill>
                  <a:srgbClr val="FFFF00"/>
                </a:solidFill>
              </a:rPr>
              <a:t>4.  safeguarding the integrity of the counselor–client relationship; and</a:t>
            </a:r>
          </a:p>
          <a:p>
            <a:pPr lvl="1"/>
            <a:r>
              <a:rPr lang="en-US" dirty="0">
                <a:solidFill>
                  <a:srgbClr val="FFFF00"/>
                </a:solidFill>
              </a:rPr>
              <a:t>5.  practicing in a competent and ethical manner.</a:t>
            </a:r>
          </a:p>
          <a:p>
            <a:endParaRPr lang="en-US" dirty="0"/>
          </a:p>
        </p:txBody>
      </p:sp>
    </p:spTree>
    <p:extLst>
      <p:ext uri="{BB962C8B-B14F-4D97-AF65-F5344CB8AC3E}">
        <p14:creationId xmlns:p14="http://schemas.microsoft.com/office/powerpoint/2010/main" val="2643773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Goals </a:t>
            </a:r>
            <a:endParaRPr lang="en-US" dirty="0">
              <a:solidFill>
                <a:srgbClr val="FFFF00"/>
              </a:solidFill>
            </a:endParaRPr>
          </a:p>
        </p:txBody>
      </p:sp>
      <p:sp>
        <p:nvSpPr>
          <p:cNvPr id="3" name="Content Placeholder 2"/>
          <p:cNvSpPr>
            <a:spLocks noGrp="1"/>
          </p:cNvSpPr>
          <p:nvPr>
            <p:ph idx="1"/>
          </p:nvPr>
        </p:nvSpPr>
        <p:spPr/>
        <p:txBody>
          <a:bodyPr>
            <a:normAutofit/>
          </a:bodyPr>
          <a:lstStyle/>
          <a:p>
            <a:pPr lvl="0">
              <a:buNone/>
            </a:pPr>
            <a:r>
              <a:rPr lang="en-US" dirty="0" smtClean="0"/>
              <a:t>1. An overview of significant changes in the 2014 ACA counseling ethical codes.</a:t>
            </a:r>
          </a:p>
          <a:p>
            <a:pPr lvl="0">
              <a:buNone/>
            </a:pPr>
            <a:r>
              <a:rPr lang="en-US" dirty="0" smtClean="0"/>
              <a:t>2. Be able to apply the new codes to several counseling situations (Values; Technology; Supervision).</a:t>
            </a:r>
          </a:p>
          <a:p>
            <a:pPr lvl="0">
              <a:buNone/>
            </a:pPr>
            <a:r>
              <a:rPr lang="en-US" dirty="0" smtClean="0"/>
              <a:t>3. Increase awareness of important changes in ethical practices—especially </a:t>
            </a:r>
            <a:r>
              <a:rPr lang="en-US" dirty="0" smtClean="0">
                <a:solidFill>
                  <a:srgbClr val="FFFF00"/>
                </a:solidFill>
              </a:rPr>
              <a:t>values, boundaries, and technology.</a:t>
            </a:r>
            <a:endParaRPr lang="en-US" dirty="0">
              <a:solidFill>
                <a:srgbClr val="FFFF00"/>
              </a:solidFill>
            </a:endParaRPr>
          </a:p>
        </p:txBody>
      </p:sp>
    </p:spTree>
    <p:extLst>
      <p:ext uri="{BB962C8B-B14F-4D97-AF65-F5344CB8AC3E}">
        <p14:creationId xmlns:p14="http://schemas.microsoft.com/office/powerpoint/2010/main" val="1018196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Six Ethical Principles </a:t>
            </a:r>
            <a:endParaRPr lang="en-US"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r>
              <a:rPr lang="en-US" dirty="0" smtClean="0">
                <a:solidFill>
                  <a:srgbClr val="FFFF00"/>
                </a:solidFill>
              </a:rPr>
              <a:t>These </a:t>
            </a:r>
            <a:r>
              <a:rPr lang="en-US" dirty="0">
                <a:solidFill>
                  <a:srgbClr val="FFFF00"/>
                </a:solidFill>
              </a:rPr>
              <a:t>professional values provide a conceptual basis for the ethical principles enumerated below. These principles are </a:t>
            </a:r>
            <a:r>
              <a:rPr lang="en-US" dirty="0" smtClean="0">
                <a:solidFill>
                  <a:srgbClr val="FFFF00"/>
                </a:solidFill>
              </a:rPr>
              <a:t>the </a:t>
            </a:r>
            <a:r>
              <a:rPr lang="en-US" dirty="0">
                <a:solidFill>
                  <a:srgbClr val="FFFF00"/>
                </a:solidFill>
              </a:rPr>
              <a:t>foundation for ethical behavior and decision making. The fundamental principles of professional ethical behavior are</a:t>
            </a:r>
          </a:p>
          <a:p>
            <a:r>
              <a:rPr lang="en-US" dirty="0">
                <a:solidFill>
                  <a:srgbClr val="FFFF00"/>
                </a:solidFill>
              </a:rPr>
              <a:t>•   autonomy, </a:t>
            </a:r>
            <a:r>
              <a:rPr lang="en-US" dirty="0">
                <a:solidFill>
                  <a:schemeClr val="bg1"/>
                </a:solidFill>
              </a:rPr>
              <a:t>or fostering the right to control the direction of one’s life; </a:t>
            </a:r>
          </a:p>
          <a:p>
            <a:r>
              <a:rPr lang="en-US" dirty="0">
                <a:solidFill>
                  <a:srgbClr val="FFFF00"/>
                </a:solidFill>
              </a:rPr>
              <a:t>•   </a:t>
            </a:r>
            <a:r>
              <a:rPr lang="en-US" dirty="0" err="1">
                <a:solidFill>
                  <a:srgbClr val="FFFF00"/>
                </a:solidFill>
              </a:rPr>
              <a:t>nonmaleficence</a:t>
            </a:r>
            <a:r>
              <a:rPr lang="en-US" dirty="0">
                <a:solidFill>
                  <a:srgbClr val="FFFF00"/>
                </a:solidFill>
              </a:rPr>
              <a:t>, </a:t>
            </a:r>
            <a:r>
              <a:rPr lang="en-US" dirty="0">
                <a:solidFill>
                  <a:schemeClr val="bg1"/>
                </a:solidFill>
              </a:rPr>
              <a:t>or avoiding actions that cause harm;</a:t>
            </a:r>
          </a:p>
          <a:p>
            <a:r>
              <a:rPr lang="en-US" dirty="0">
                <a:solidFill>
                  <a:srgbClr val="FFFF00"/>
                </a:solidFill>
              </a:rPr>
              <a:t>•   beneficence, </a:t>
            </a:r>
            <a:r>
              <a:rPr lang="en-US" dirty="0">
                <a:solidFill>
                  <a:schemeClr val="bg1"/>
                </a:solidFill>
              </a:rPr>
              <a:t>or working for the good of the individual and society by promoting mental health and well-being</a:t>
            </a:r>
            <a:r>
              <a:rPr lang="en-US" dirty="0">
                <a:solidFill>
                  <a:srgbClr val="FFFF00"/>
                </a:solidFill>
              </a:rPr>
              <a:t>; </a:t>
            </a:r>
          </a:p>
          <a:p>
            <a:r>
              <a:rPr lang="en-US" dirty="0">
                <a:solidFill>
                  <a:srgbClr val="FFFF00"/>
                </a:solidFill>
              </a:rPr>
              <a:t>•   justice, </a:t>
            </a:r>
            <a:r>
              <a:rPr lang="en-US" dirty="0">
                <a:solidFill>
                  <a:schemeClr val="bg1"/>
                </a:solidFill>
              </a:rPr>
              <a:t>or treating individuals equitably and fostering fairness and equality;</a:t>
            </a:r>
          </a:p>
          <a:p>
            <a:r>
              <a:rPr lang="en-US" dirty="0">
                <a:solidFill>
                  <a:srgbClr val="FFFF00"/>
                </a:solidFill>
              </a:rPr>
              <a:t>•   fidelity, </a:t>
            </a:r>
            <a:r>
              <a:rPr lang="en-US" dirty="0">
                <a:solidFill>
                  <a:schemeClr val="bg1"/>
                </a:solidFill>
              </a:rPr>
              <a:t>or honoring commitments and keeping promises, including fulfilling one’s responsibilities of trust in </a:t>
            </a:r>
            <a:r>
              <a:rPr lang="en-US" dirty="0" smtClean="0">
                <a:solidFill>
                  <a:schemeClr val="bg1"/>
                </a:solidFill>
              </a:rPr>
              <a:t>professional </a:t>
            </a:r>
            <a:r>
              <a:rPr lang="en-US" dirty="0">
                <a:solidFill>
                  <a:schemeClr val="bg1"/>
                </a:solidFill>
              </a:rPr>
              <a:t>relationships; and</a:t>
            </a:r>
          </a:p>
          <a:p>
            <a:r>
              <a:rPr lang="en-US" dirty="0">
                <a:solidFill>
                  <a:srgbClr val="FFFF00"/>
                </a:solidFill>
              </a:rPr>
              <a:t>•   veracity, </a:t>
            </a:r>
            <a:r>
              <a:rPr lang="en-US" dirty="0">
                <a:solidFill>
                  <a:schemeClr val="bg1"/>
                </a:solidFill>
              </a:rPr>
              <a:t>or dealing truthfully with individuals with whom counselors come into professional contact</a:t>
            </a:r>
            <a:r>
              <a:rPr lang="en-US" dirty="0">
                <a:solidFill>
                  <a:srgbClr val="FFFF00"/>
                </a:solidFill>
              </a:rPr>
              <a:t>.</a:t>
            </a:r>
          </a:p>
        </p:txBody>
      </p:sp>
    </p:spTree>
    <p:extLst>
      <p:ext uri="{BB962C8B-B14F-4D97-AF65-F5344CB8AC3E}">
        <p14:creationId xmlns:p14="http://schemas.microsoft.com/office/powerpoint/2010/main" val="2291343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ACA Codes </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solidFill>
                  <a:srgbClr val="FFFF00"/>
                </a:solidFill>
              </a:rPr>
              <a:t>Counselors acknowledge </a:t>
            </a:r>
            <a:r>
              <a:rPr lang="en-US" dirty="0" smtClean="0">
                <a:solidFill>
                  <a:srgbClr val="FFFF00"/>
                </a:solidFill>
              </a:rPr>
              <a:t>that </a:t>
            </a:r>
            <a:r>
              <a:rPr lang="en-US" dirty="0">
                <a:solidFill>
                  <a:srgbClr val="FFFF00"/>
                </a:solidFill>
              </a:rPr>
              <a:t>resolving ethical issues is a </a:t>
            </a:r>
            <a:r>
              <a:rPr lang="en-US" dirty="0"/>
              <a:t>process</a:t>
            </a:r>
            <a:r>
              <a:rPr lang="en-US" dirty="0">
                <a:solidFill>
                  <a:srgbClr val="FFFF00"/>
                </a:solidFill>
              </a:rPr>
              <a:t>; ethical reasoning </a:t>
            </a:r>
            <a:r>
              <a:rPr lang="en-US" dirty="0" smtClean="0">
                <a:solidFill>
                  <a:srgbClr val="FFFF00"/>
                </a:solidFill>
              </a:rPr>
              <a:t>includes </a:t>
            </a:r>
            <a:r>
              <a:rPr lang="en-US" dirty="0">
                <a:solidFill>
                  <a:srgbClr val="FFFF00"/>
                </a:solidFill>
              </a:rPr>
              <a:t>consideration of professional values, professional </a:t>
            </a:r>
            <a:r>
              <a:rPr lang="en-US" dirty="0" smtClean="0">
                <a:solidFill>
                  <a:srgbClr val="FFFF00"/>
                </a:solidFill>
              </a:rPr>
              <a:t>ethical </a:t>
            </a:r>
            <a:r>
              <a:rPr lang="en-US" dirty="0">
                <a:solidFill>
                  <a:srgbClr val="FFFF00"/>
                </a:solidFill>
              </a:rPr>
              <a:t>principles, and ethical </a:t>
            </a:r>
            <a:r>
              <a:rPr lang="en-US" dirty="0" smtClean="0">
                <a:solidFill>
                  <a:srgbClr val="FFFF00"/>
                </a:solidFill>
              </a:rPr>
              <a:t>standards</a:t>
            </a:r>
            <a:r>
              <a:rPr lang="en-US" dirty="0" smtClean="0"/>
              <a:t>….</a:t>
            </a:r>
          </a:p>
          <a:p>
            <a:r>
              <a:rPr lang="en-US" dirty="0">
                <a:solidFill>
                  <a:srgbClr val="FFFF00"/>
                </a:solidFill>
              </a:rPr>
              <a:t>Through </a:t>
            </a:r>
            <a:r>
              <a:rPr lang="en-US" dirty="0"/>
              <a:t>a chosen ethical decision-making process</a:t>
            </a:r>
            <a:r>
              <a:rPr lang="en-US" dirty="0">
                <a:solidFill>
                  <a:srgbClr val="FFFF00"/>
                </a:solidFill>
              </a:rPr>
              <a:t> </a:t>
            </a:r>
            <a:r>
              <a:rPr lang="en-US" dirty="0" smtClean="0">
                <a:solidFill>
                  <a:srgbClr val="FFFF00"/>
                </a:solidFill>
              </a:rPr>
              <a:t>and </a:t>
            </a:r>
            <a:r>
              <a:rPr lang="en-US" dirty="0">
                <a:solidFill>
                  <a:srgbClr val="FFFF00"/>
                </a:solidFill>
              </a:rPr>
              <a:t>evaluation of the context of the situation, </a:t>
            </a:r>
            <a:r>
              <a:rPr lang="en-US" dirty="0" smtClean="0">
                <a:solidFill>
                  <a:srgbClr val="FFFF00"/>
                </a:solidFill>
              </a:rPr>
              <a:t>counselors work </a:t>
            </a:r>
            <a:r>
              <a:rPr lang="en-US" dirty="0">
                <a:solidFill>
                  <a:srgbClr val="FFFF00"/>
                </a:solidFill>
              </a:rPr>
              <a:t>collaboratively with clients to make decisions that </a:t>
            </a:r>
            <a:r>
              <a:rPr lang="en-US" dirty="0" smtClean="0">
                <a:solidFill>
                  <a:srgbClr val="FFFF00"/>
                </a:solidFill>
              </a:rPr>
              <a:t>promote </a:t>
            </a:r>
            <a:r>
              <a:rPr lang="en-US" dirty="0">
                <a:solidFill>
                  <a:srgbClr val="FFFF00"/>
                </a:solidFill>
              </a:rPr>
              <a:t>clients’ growth and development</a:t>
            </a:r>
          </a:p>
        </p:txBody>
      </p:sp>
    </p:spTree>
    <p:extLst>
      <p:ext uri="{BB962C8B-B14F-4D97-AF65-F5344CB8AC3E}">
        <p14:creationId xmlns:p14="http://schemas.microsoft.com/office/powerpoint/2010/main" val="1159018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Section </a:t>
            </a:r>
            <a:r>
              <a:rPr lang="en-US" dirty="0" smtClean="0">
                <a:solidFill>
                  <a:srgbClr val="FFFF00"/>
                </a:solidFill>
              </a:rPr>
              <a:t>I</a:t>
            </a:r>
            <a:r>
              <a:rPr lang="en-US" dirty="0">
                <a:solidFill>
                  <a:srgbClr val="FFFF00"/>
                </a:solidFill>
              </a:rPr>
              <a:t/>
            </a:r>
            <a:br>
              <a:rPr lang="en-US" dirty="0">
                <a:solidFill>
                  <a:srgbClr val="FFFF00"/>
                </a:solidFill>
              </a:rPr>
            </a:br>
            <a:r>
              <a:rPr lang="en-US" dirty="0">
                <a:solidFill>
                  <a:srgbClr val="FFFF00"/>
                </a:solidFill>
              </a:rPr>
              <a:t>Resolving Ethical </a:t>
            </a:r>
            <a:r>
              <a:rPr lang="en-US" dirty="0" smtClean="0">
                <a:solidFill>
                  <a:srgbClr val="FFFF00"/>
                </a:solidFill>
              </a:rPr>
              <a:t>Issues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t>I.1.b. Ethical Decision Making </a:t>
            </a:r>
          </a:p>
          <a:p>
            <a:pPr lvl="1"/>
            <a:r>
              <a:rPr lang="en-US" dirty="0">
                <a:solidFill>
                  <a:srgbClr val="FFFF00"/>
                </a:solidFill>
              </a:rPr>
              <a:t>When counselors are faced with an ethical dilemma, they use and document, </a:t>
            </a:r>
            <a:r>
              <a:rPr lang="en-US" dirty="0" smtClean="0">
                <a:solidFill>
                  <a:srgbClr val="FFFF00"/>
                </a:solidFill>
              </a:rPr>
              <a:t>as </a:t>
            </a:r>
            <a:r>
              <a:rPr lang="en-US" dirty="0">
                <a:solidFill>
                  <a:srgbClr val="FFFF00"/>
                </a:solidFill>
              </a:rPr>
              <a:t>appropriate, an ethical </a:t>
            </a:r>
            <a:r>
              <a:rPr lang="en-US" dirty="0" smtClean="0">
                <a:solidFill>
                  <a:srgbClr val="FFFF00"/>
                </a:solidFill>
              </a:rPr>
              <a:t>decision making </a:t>
            </a:r>
            <a:r>
              <a:rPr lang="en-US" dirty="0">
                <a:solidFill>
                  <a:srgbClr val="FFFF00"/>
                </a:solidFill>
              </a:rPr>
              <a:t>model that may include, but </a:t>
            </a:r>
            <a:r>
              <a:rPr lang="en-US" dirty="0" smtClean="0">
                <a:solidFill>
                  <a:srgbClr val="FFFF00"/>
                </a:solidFill>
              </a:rPr>
              <a:t>is </a:t>
            </a:r>
            <a:r>
              <a:rPr lang="en-US" dirty="0">
                <a:solidFill>
                  <a:srgbClr val="FFFF00"/>
                </a:solidFill>
              </a:rPr>
              <a:t>not limited to, consultation; consideration of relevant ethical standards, </a:t>
            </a:r>
            <a:r>
              <a:rPr lang="en-US" dirty="0" smtClean="0">
                <a:solidFill>
                  <a:srgbClr val="FFFF00"/>
                </a:solidFill>
              </a:rPr>
              <a:t>principles</a:t>
            </a:r>
            <a:r>
              <a:rPr lang="en-US" dirty="0">
                <a:solidFill>
                  <a:srgbClr val="FFFF00"/>
                </a:solidFill>
              </a:rPr>
              <a:t>, and laws; generation of </a:t>
            </a:r>
            <a:r>
              <a:rPr lang="en-US" dirty="0" smtClean="0">
                <a:solidFill>
                  <a:srgbClr val="FFFF00"/>
                </a:solidFill>
              </a:rPr>
              <a:t>potential </a:t>
            </a:r>
            <a:r>
              <a:rPr lang="en-US" dirty="0">
                <a:solidFill>
                  <a:srgbClr val="FFFF00"/>
                </a:solidFill>
              </a:rPr>
              <a:t>courses of action; deliberation </a:t>
            </a:r>
            <a:r>
              <a:rPr lang="en-US" dirty="0" smtClean="0">
                <a:solidFill>
                  <a:srgbClr val="FFFF00"/>
                </a:solidFill>
              </a:rPr>
              <a:t>of </a:t>
            </a:r>
            <a:r>
              <a:rPr lang="en-US" dirty="0">
                <a:solidFill>
                  <a:srgbClr val="FFFF00"/>
                </a:solidFill>
              </a:rPr>
              <a:t>risks and benefits; and selection of </a:t>
            </a:r>
            <a:r>
              <a:rPr lang="en-US" dirty="0" smtClean="0">
                <a:solidFill>
                  <a:srgbClr val="FFFF00"/>
                </a:solidFill>
              </a:rPr>
              <a:t>an </a:t>
            </a:r>
            <a:r>
              <a:rPr lang="en-US" dirty="0">
                <a:solidFill>
                  <a:srgbClr val="FFFF00"/>
                </a:solidFill>
              </a:rPr>
              <a:t>objective decision based on the circumstances and welfare of all involved</a:t>
            </a:r>
          </a:p>
        </p:txBody>
      </p:sp>
    </p:spTree>
    <p:extLst>
      <p:ext uri="{BB962C8B-B14F-4D97-AF65-F5344CB8AC3E}">
        <p14:creationId xmlns:p14="http://schemas.microsoft.com/office/powerpoint/2010/main" val="2281688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Ethical Decision Making</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Structure  versus emotion</a:t>
            </a:r>
          </a:p>
          <a:p>
            <a:r>
              <a:rPr lang="en-US" dirty="0" smtClean="0"/>
              <a:t>Intuition versus rules/law</a:t>
            </a:r>
          </a:p>
          <a:p>
            <a:r>
              <a:rPr lang="en-US" dirty="0" smtClean="0"/>
              <a:t>Not Linear</a:t>
            </a:r>
          </a:p>
          <a:p>
            <a:r>
              <a:rPr lang="en-US" dirty="0" smtClean="0"/>
              <a:t>Involve others always!!!-Never isolate—get 3 opinions</a:t>
            </a:r>
          </a:p>
          <a:p>
            <a:r>
              <a:rPr lang="en-US" dirty="0" smtClean="0"/>
              <a:t>Proactive versus reactive</a:t>
            </a:r>
          </a:p>
          <a:p>
            <a:r>
              <a:rPr lang="en-US" dirty="0" smtClean="0"/>
              <a:t>Don’t grocery shop when you are hungry </a:t>
            </a:r>
            <a:endParaRPr lang="en-US" dirty="0"/>
          </a:p>
        </p:txBody>
      </p:sp>
    </p:spTree>
    <p:extLst>
      <p:ext uri="{BB962C8B-B14F-4D97-AF65-F5344CB8AC3E}">
        <p14:creationId xmlns:p14="http://schemas.microsoft.com/office/powerpoint/2010/main" val="279918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General Ethical Practice</a:t>
            </a:r>
            <a:endParaRPr lang="en-US" dirty="0">
              <a:solidFill>
                <a:srgbClr val="FFFF00"/>
              </a:solidFill>
            </a:endParaRPr>
          </a:p>
        </p:txBody>
      </p:sp>
      <p:sp>
        <p:nvSpPr>
          <p:cNvPr id="3" name="Content Placeholder 2"/>
          <p:cNvSpPr>
            <a:spLocks noGrp="1"/>
          </p:cNvSpPr>
          <p:nvPr>
            <p:ph idx="1"/>
          </p:nvPr>
        </p:nvSpPr>
        <p:spPr/>
        <p:txBody>
          <a:bodyPr/>
          <a:lstStyle/>
          <a:p>
            <a:pPr lvl="2"/>
            <a:r>
              <a:rPr lang="en-US" dirty="0" smtClean="0"/>
              <a:t>Problem—If so, likely don’t do!!</a:t>
            </a:r>
          </a:p>
          <a:p>
            <a:pPr lvl="2"/>
            <a:r>
              <a:rPr lang="en-US" dirty="0" smtClean="0"/>
              <a:t>Codes/Laws</a:t>
            </a:r>
          </a:p>
          <a:p>
            <a:pPr lvl="2"/>
            <a:r>
              <a:rPr lang="en-US" dirty="0" smtClean="0"/>
              <a:t>Principles</a:t>
            </a:r>
          </a:p>
          <a:p>
            <a:pPr lvl="2"/>
            <a:r>
              <a:rPr lang="en-US" dirty="0" smtClean="0"/>
              <a:t>Consult-Document-consult</a:t>
            </a:r>
          </a:p>
          <a:p>
            <a:pPr lvl="2"/>
            <a:r>
              <a:rPr lang="en-US" dirty="0" smtClean="0"/>
              <a:t>Emotion/value awareness</a:t>
            </a:r>
          </a:p>
          <a:p>
            <a:pPr lvl="2"/>
            <a:r>
              <a:rPr lang="en-US" dirty="0" smtClean="0"/>
              <a:t>Collaborate with client</a:t>
            </a:r>
          </a:p>
          <a:p>
            <a:pPr lvl="2"/>
            <a:r>
              <a:rPr lang="en-US" dirty="0" smtClean="0"/>
              <a:t>Consequences/outcomes –consider all worst </a:t>
            </a:r>
          </a:p>
          <a:p>
            <a:pPr lvl="2"/>
            <a:r>
              <a:rPr lang="en-US" dirty="0" smtClean="0"/>
              <a:t>Choose/ evaluate course of action</a:t>
            </a:r>
          </a:p>
          <a:p>
            <a:pPr lvl="2"/>
            <a:r>
              <a:rPr lang="en-US" dirty="0" smtClean="0"/>
              <a:t>Implement</a:t>
            </a:r>
          </a:p>
          <a:p>
            <a:pPr lvl="2"/>
            <a:r>
              <a:rPr lang="en-US" dirty="0" smtClean="0"/>
              <a:t>Evaluate </a:t>
            </a:r>
          </a:p>
          <a:p>
            <a:endParaRPr lang="en-US" dirty="0"/>
          </a:p>
        </p:txBody>
      </p:sp>
    </p:spTree>
    <p:extLst>
      <p:ext uri="{BB962C8B-B14F-4D97-AF65-F5344CB8AC3E}">
        <p14:creationId xmlns:p14="http://schemas.microsoft.com/office/powerpoint/2010/main" val="2617819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ACA </a:t>
            </a:r>
            <a:r>
              <a:rPr lang="en-US" dirty="0" smtClean="0"/>
              <a:t>2014 Code </a:t>
            </a:r>
            <a:r>
              <a:rPr lang="en-US" dirty="0"/>
              <a:t>of </a:t>
            </a:r>
            <a:r>
              <a:rPr lang="en-US" dirty="0" smtClean="0"/>
              <a:t>Ethics: </a:t>
            </a:r>
            <a:r>
              <a:rPr lang="en-US" dirty="0" smtClean="0">
                <a:solidFill>
                  <a:srgbClr val="FFFF00"/>
                </a:solidFill>
              </a:rPr>
              <a:t>Nine</a:t>
            </a:r>
            <a:r>
              <a:rPr lang="en-US" dirty="0" smtClean="0"/>
              <a:t> Sections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a:t>Section A:   The Counseling Relationship</a:t>
            </a:r>
          </a:p>
          <a:p>
            <a:r>
              <a:rPr lang="en-US" dirty="0"/>
              <a:t>Section B:   Confidentiality and Privacy</a:t>
            </a:r>
          </a:p>
          <a:p>
            <a:r>
              <a:rPr lang="en-US" dirty="0"/>
              <a:t>Section C:   Professional Responsibility</a:t>
            </a:r>
          </a:p>
          <a:p>
            <a:r>
              <a:rPr lang="en-US" dirty="0"/>
              <a:t>Section D:   Relationships With Other Professionals</a:t>
            </a:r>
          </a:p>
          <a:p>
            <a:r>
              <a:rPr lang="en-US" dirty="0"/>
              <a:t>Section E:   Evaluation, Assessment, and Interpretation</a:t>
            </a:r>
          </a:p>
          <a:p>
            <a:r>
              <a:rPr lang="en-US" dirty="0"/>
              <a:t>Section F:   Supervision, Training, and Teaching</a:t>
            </a:r>
          </a:p>
          <a:p>
            <a:r>
              <a:rPr lang="en-US" dirty="0"/>
              <a:t>Section G:   Research and Publication</a:t>
            </a:r>
          </a:p>
          <a:p>
            <a:r>
              <a:rPr lang="en-US" dirty="0">
                <a:solidFill>
                  <a:srgbClr val="FFFF00"/>
                </a:solidFill>
              </a:rPr>
              <a:t>Section H:   Distance Counseling, Technology, </a:t>
            </a:r>
            <a:r>
              <a:rPr lang="en-US" dirty="0" smtClean="0">
                <a:solidFill>
                  <a:srgbClr val="FFFF00"/>
                </a:solidFill>
              </a:rPr>
              <a:t>and</a:t>
            </a:r>
            <a:endParaRPr lang="en-US" dirty="0">
              <a:solidFill>
                <a:srgbClr val="FFFF00"/>
              </a:solidFill>
            </a:endParaRPr>
          </a:p>
          <a:p>
            <a:pPr marL="137160" indent="0">
              <a:buNone/>
            </a:pPr>
            <a:r>
              <a:rPr lang="en-US" dirty="0">
                <a:solidFill>
                  <a:srgbClr val="FFFF00"/>
                </a:solidFill>
              </a:rPr>
              <a:t>Social Media</a:t>
            </a:r>
          </a:p>
          <a:p>
            <a:r>
              <a:rPr lang="en-US" dirty="0"/>
              <a:t>Section I:   Resolving Ethical Issues </a:t>
            </a:r>
            <a:endParaRPr lang="en-US" dirty="0" smtClean="0"/>
          </a:p>
          <a:p>
            <a:endParaRPr lang="en-US" dirty="0"/>
          </a:p>
        </p:txBody>
      </p:sp>
    </p:spTree>
    <p:extLst>
      <p:ext uri="{BB962C8B-B14F-4D97-AF65-F5344CB8AC3E}">
        <p14:creationId xmlns:p14="http://schemas.microsoft.com/office/powerpoint/2010/main" val="1471291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A-Counseling </a:t>
            </a:r>
            <a:r>
              <a:rPr lang="en-US" dirty="0" smtClean="0">
                <a:solidFill>
                  <a:srgbClr val="FFFF00"/>
                </a:solidFill>
              </a:rPr>
              <a:t>Relationship</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marL="585216" lvl="1" indent="0">
              <a:buNone/>
            </a:pPr>
            <a:r>
              <a:rPr lang="en-US" dirty="0" smtClean="0"/>
              <a:t>A. 1. Client welfare</a:t>
            </a:r>
          </a:p>
          <a:p>
            <a:pPr marL="585216" lvl="1" indent="0">
              <a:buNone/>
            </a:pPr>
            <a:r>
              <a:rPr lang="en-US" dirty="0" smtClean="0"/>
              <a:t>	A.1.a. Primary Responsibility </a:t>
            </a:r>
          </a:p>
          <a:p>
            <a:pPr lvl="1"/>
            <a:r>
              <a:rPr lang="en-US" dirty="0" smtClean="0"/>
              <a:t> A. 1. b Records/</a:t>
            </a:r>
            <a:r>
              <a:rPr lang="en-US" dirty="0" smtClean="0">
                <a:solidFill>
                  <a:srgbClr val="FFFF00"/>
                </a:solidFill>
              </a:rPr>
              <a:t>Documentation</a:t>
            </a:r>
          </a:p>
          <a:p>
            <a:pPr lvl="2"/>
            <a:r>
              <a:rPr lang="en-US" dirty="0">
                <a:solidFill>
                  <a:srgbClr val="FFFF00"/>
                </a:solidFill>
              </a:rPr>
              <a:t>Counselors create, safeguard, and </a:t>
            </a:r>
            <a:r>
              <a:rPr lang="en-US" dirty="0" smtClean="0">
                <a:solidFill>
                  <a:srgbClr val="FFFF00"/>
                </a:solidFill>
              </a:rPr>
              <a:t>maintain </a:t>
            </a:r>
            <a:r>
              <a:rPr lang="en-US" dirty="0">
                <a:solidFill>
                  <a:srgbClr val="FFFF00"/>
                </a:solidFill>
              </a:rPr>
              <a:t>documentation necessary </a:t>
            </a:r>
            <a:r>
              <a:rPr lang="en-US" dirty="0" smtClean="0">
                <a:solidFill>
                  <a:srgbClr val="FFFF00"/>
                </a:solidFill>
              </a:rPr>
              <a:t>for </a:t>
            </a:r>
            <a:r>
              <a:rPr lang="en-US" dirty="0">
                <a:solidFill>
                  <a:srgbClr val="FFFF00"/>
                </a:solidFill>
              </a:rPr>
              <a:t>rendering professional services. </a:t>
            </a:r>
            <a:r>
              <a:rPr lang="en-US" dirty="0" smtClean="0">
                <a:solidFill>
                  <a:srgbClr val="FFFF00"/>
                </a:solidFill>
              </a:rPr>
              <a:t>Regardless </a:t>
            </a:r>
            <a:r>
              <a:rPr lang="en-US" dirty="0">
                <a:solidFill>
                  <a:srgbClr val="FFFF00"/>
                </a:solidFill>
              </a:rPr>
              <a:t>of the medium, counselors </a:t>
            </a:r>
            <a:r>
              <a:rPr lang="en-US" dirty="0" smtClean="0">
                <a:solidFill>
                  <a:srgbClr val="FFFF00"/>
                </a:solidFill>
              </a:rPr>
              <a:t>include </a:t>
            </a:r>
            <a:r>
              <a:rPr lang="en-US" dirty="0">
                <a:solidFill>
                  <a:srgbClr val="FFFF00"/>
                </a:solidFill>
              </a:rPr>
              <a:t>sufficient and timely documentation to facilitate the delivery and </a:t>
            </a:r>
            <a:r>
              <a:rPr lang="en-US" dirty="0" smtClean="0">
                <a:solidFill>
                  <a:srgbClr val="FFFF00"/>
                </a:solidFill>
              </a:rPr>
              <a:t>continuity </a:t>
            </a:r>
            <a:r>
              <a:rPr lang="en-US" dirty="0">
                <a:solidFill>
                  <a:srgbClr val="FFFF00"/>
                </a:solidFill>
              </a:rPr>
              <a:t>of services. Counselors </a:t>
            </a:r>
            <a:r>
              <a:rPr lang="en-US" dirty="0" smtClean="0">
                <a:solidFill>
                  <a:srgbClr val="FFFF00"/>
                </a:solidFill>
              </a:rPr>
              <a:t>take </a:t>
            </a:r>
            <a:r>
              <a:rPr lang="en-US" dirty="0">
                <a:solidFill>
                  <a:srgbClr val="FFFF00"/>
                </a:solidFill>
              </a:rPr>
              <a:t>reasonable steps to ensure that </a:t>
            </a:r>
            <a:r>
              <a:rPr lang="en-US" dirty="0" smtClean="0">
                <a:solidFill>
                  <a:srgbClr val="FFFF00"/>
                </a:solidFill>
              </a:rPr>
              <a:t>documentation </a:t>
            </a:r>
            <a:r>
              <a:rPr lang="en-US" dirty="0">
                <a:solidFill>
                  <a:srgbClr val="FFFF00"/>
                </a:solidFill>
              </a:rPr>
              <a:t>accurately reflects client progress and services provided. </a:t>
            </a:r>
            <a:r>
              <a:rPr lang="en-US" dirty="0" smtClean="0">
                <a:solidFill>
                  <a:srgbClr val="FFFF00"/>
                </a:solidFill>
              </a:rPr>
              <a:t>If </a:t>
            </a:r>
            <a:r>
              <a:rPr lang="en-US" dirty="0">
                <a:solidFill>
                  <a:srgbClr val="FFFF00"/>
                </a:solidFill>
              </a:rPr>
              <a:t>amendments are made to records </a:t>
            </a:r>
            <a:r>
              <a:rPr lang="en-US" dirty="0" smtClean="0">
                <a:solidFill>
                  <a:srgbClr val="FFFF00"/>
                </a:solidFill>
              </a:rPr>
              <a:t>and </a:t>
            </a:r>
            <a:r>
              <a:rPr lang="en-US" dirty="0">
                <a:solidFill>
                  <a:srgbClr val="FFFF00"/>
                </a:solidFill>
              </a:rPr>
              <a:t>documentation, counselors take </a:t>
            </a:r>
            <a:r>
              <a:rPr lang="en-US" dirty="0" smtClean="0">
                <a:solidFill>
                  <a:srgbClr val="FFFF00"/>
                </a:solidFill>
              </a:rPr>
              <a:t>steps </a:t>
            </a:r>
            <a:r>
              <a:rPr lang="en-US" dirty="0">
                <a:solidFill>
                  <a:srgbClr val="FFFF00"/>
                </a:solidFill>
              </a:rPr>
              <a:t>to properly note the amendments </a:t>
            </a:r>
            <a:r>
              <a:rPr lang="en-US" dirty="0" smtClean="0">
                <a:solidFill>
                  <a:srgbClr val="FFFF00"/>
                </a:solidFill>
              </a:rPr>
              <a:t>according </a:t>
            </a:r>
            <a:r>
              <a:rPr lang="en-US" dirty="0">
                <a:solidFill>
                  <a:srgbClr val="FFFF00"/>
                </a:solidFill>
              </a:rPr>
              <a:t>to agency or institutional </a:t>
            </a:r>
            <a:r>
              <a:rPr lang="en-US" dirty="0" smtClean="0">
                <a:solidFill>
                  <a:srgbClr val="FFFF00"/>
                </a:solidFill>
              </a:rPr>
              <a:t>policies</a:t>
            </a:r>
            <a:r>
              <a:rPr lang="en-US" dirty="0">
                <a:solidFill>
                  <a:srgbClr val="FFFF00"/>
                </a:solidFill>
              </a:rPr>
              <a:t>. </a:t>
            </a:r>
            <a:endParaRPr lang="en-US" dirty="0" smtClean="0">
              <a:solidFill>
                <a:srgbClr val="FFFF00"/>
              </a:solidFill>
            </a:endParaRPr>
          </a:p>
          <a:p>
            <a:pPr lvl="1"/>
            <a:r>
              <a:rPr lang="en-US" dirty="0" smtClean="0"/>
              <a:t>Counseling Plans</a:t>
            </a:r>
          </a:p>
          <a:p>
            <a:pPr lvl="1"/>
            <a:r>
              <a:rPr lang="en-US" dirty="0" smtClean="0"/>
              <a:t>Support Network Involvement </a:t>
            </a:r>
          </a:p>
          <a:p>
            <a:pPr marL="585216" lvl="1" indent="0">
              <a:buNone/>
            </a:pPr>
            <a:r>
              <a:rPr lang="en-US" dirty="0" smtClean="0"/>
              <a:t>A. 2. Informed Consent in the Counseling Relationship</a:t>
            </a:r>
          </a:p>
          <a:p>
            <a:pPr marL="585216" lvl="1" indent="0">
              <a:buNone/>
            </a:pPr>
            <a:r>
              <a:rPr lang="en-US" dirty="0" smtClean="0"/>
              <a:t>	Types of information needed.  </a:t>
            </a:r>
          </a:p>
          <a:p>
            <a:pPr lvl="1"/>
            <a:r>
              <a:rPr lang="en-US" dirty="0" smtClean="0"/>
              <a:t> Developmental and Cultural  Sensitivity</a:t>
            </a:r>
          </a:p>
          <a:p>
            <a:pPr lvl="1"/>
            <a:r>
              <a:rPr lang="en-US" dirty="0" smtClean="0"/>
              <a:t> Inability to Give Consent </a:t>
            </a:r>
          </a:p>
          <a:p>
            <a:pPr lvl="1"/>
            <a:endParaRPr lang="en-US" dirty="0"/>
          </a:p>
        </p:txBody>
      </p:sp>
    </p:spTree>
    <p:extLst>
      <p:ext uri="{BB962C8B-B14F-4D97-AF65-F5344CB8AC3E}">
        <p14:creationId xmlns:p14="http://schemas.microsoft.com/office/powerpoint/2010/main" val="306080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A-Counseling </a:t>
            </a:r>
            <a:r>
              <a:rPr lang="en-US" dirty="0" smtClean="0"/>
              <a:t>Relationship</a:t>
            </a:r>
            <a:endParaRPr lang="en-US" dirty="0"/>
          </a:p>
        </p:txBody>
      </p:sp>
      <p:sp>
        <p:nvSpPr>
          <p:cNvPr id="3" name="Content Placeholder 2"/>
          <p:cNvSpPr>
            <a:spLocks noGrp="1"/>
          </p:cNvSpPr>
          <p:nvPr>
            <p:ph idx="1"/>
          </p:nvPr>
        </p:nvSpPr>
        <p:spPr/>
        <p:txBody>
          <a:bodyPr>
            <a:normAutofit/>
          </a:bodyPr>
          <a:lstStyle/>
          <a:p>
            <a:pPr lvl="1"/>
            <a:r>
              <a:rPr lang="en-US" sz="2900" dirty="0" smtClean="0">
                <a:solidFill>
                  <a:srgbClr val="FFFF00"/>
                </a:solidFill>
              </a:rPr>
              <a:t>A. 2. e. Mandated Clients </a:t>
            </a:r>
            <a:endParaRPr lang="en-US" dirty="0">
              <a:solidFill>
                <a:srgbClr val="FFFF00"/>
              </a:solidFill>
            </a:endParaRPr>
          </a:p>
          <a:p>
            <a:pPr lvl="2"/>
            <a:r>
              <a:rPr lang="en-US" dirty="0">
                <a:solidFill>
                  <a:srgbClr val="FFFF00"/>
                </a:solidFill>
              </a:rPr>
              <a:t>Counselors discuss the required </a:t>
            </a:r>
            <a:r>
              <a:rPr lang="en-US" dirty="0" smtClean="0">
                <a:solidFill>
                  <a:srgbClr val="FFFF00"/>
                </a:solidFill>
              </a:rPr>
              <a:t>limitations </a:t>
            </a:r>
            <a:r>
              <a:rPr lang="en-US" dirty="0">
                <a:solidFill>
                  <a:srgbClr val="FFFF00"/>
                </a:solidFill>
              </a:rPr>
              <a:t>to confidentiality when </a:t>
            </a:r>
            <a:r>
              <a:rPr lang="en-US" dirty="0" smtClean="0">
                <a:solidFill>
                  <a:srgbClr val="FFFF00"/>
                </a:solidFill>
              </a:rPr>
              <a:t>working </a:t>
            </a:r>
            <a:r>
              <a:rPr lang="en-US" dirty="0">
                <a:solidFill>
                  <a:srgbClr val="FFFF00"/>
                </a:solidFill>
              </a:rPr>
              <a:t>with clients who have been </a:t>
            </a:r>
            <a:r>
              <a:rPr lang="en-US" dirty="0" smtClean="0">
                <a:solidFill>
                  <a:srgbClr val="FFFF00"/>
                </a:solidFill>
              </a:rPr>
              <a:t>mandated </a:t>
            </a:r>
            <a:r>
              <a:rPr lang="en-US" dirty="0">
                <a:solidFill>
                  <a:srgbClr val="FFFF00"/>
                </a:solidFill>
              </a:rPr>
              <a:t>for counseling services. </a:t>
            </a:r>
            <a:r>
              <a:rPr lang="en-US" dirty="0" smtClean="0">
                <a:solidFill>
                  <a:srgbClr val="FFFF00"/>
                </a:solidFill>
              </a:rPr>
              <a:t>Counselors </a:t>
            </a:r>
            <a:r>
              <a:rPr lang="en-US" dirty="0">
                <a:solidFill>
                  <a:srgbClr val="FFFF00"/>
                </a:solidFill>
              </a:rPr>
              <a:t>also explain what type </a:t>
            </a:r>
            <a:r>
              <a:rPr lang="en-US" dirty="0" smtClean="0">
                <a:solidFill>
                  <a:srgbClr val="FFFF00"/>
                </a:solidFill>
              </a:rPr>
              <a:t>of </a:t>
            </a:r>
            <a:r>
              <a:rPr lang="en-US" dirty="0">
                <a:solidFill>
                  <a:srgbClr val="FFFF00"/>
                </a:solidFill>
              </a:rPr>
              <a:t>information and with whom that </a:t>
            </a:r>
            <a:r>
              <a:rPr lang="en-US" dirty="0" smtClean="0">
                <a:solidFill>
                  <a:srgbClr val="FFFF00"/>
                </a:solidFill>
              </a:rPr>
              <a:t>information </a:t>
            </a:r>
            <a:r>
              <a:rPr lang="en-US" dirty="0">
                <a:solidFill>
                  <a:srgbClr val="FFFF00"/>
                </a:solidFill>
              </a:rPr>
              <a:t>is shared prior to the </a:t>
            </a:r>
            <a:r>
              <a:rPr lang="en-US" dirty="0" smtClean="0">
                <a:solidFill>
                  <a:srgbClr val="FFFF00"/>
                </a:solidFill>
              </a:rPr>
              <a:t>beginning </a:t>
            </a:r>
            <a:r>
              <a:rPr lang="en-US" dirty="0">
                <a:solidFill>
                  <a:srgbClr val="FFFF00"/>
                </a:solidFill>
              </a:rPr>
              <a:t>of counseling. The client </a:t>
            </a:r>
            <a:r>
              <a:rPr lang="en-US" dirty="0" smtClean="0">
                <a:solidFill>
                  <a:srgbClr val="FFFF00"/>
                </a:solidFill>
              </a:rPr>
              <a:t>may </a:t>
            </a:r>
            <a:r>
              <a:rPr lang="en-US" dirty="0">
                <a:solidFill>
                  <a:srgbClr val="FFFF00"/>
                </a:solidFill>
              </a:rPr>
              <a:t>choose to refuse services. In this </a:t>
            </a:r>
            <a:r>
              <a:rPr lang="en-US" dirty="0" smtClean="0">
                <a:solidFill>
                  <a:srgbClr val="FFFF00"/>
                </a:solidFill>
              </a:rPr>
              <a:t>case</a:t>
            </a:r>
            <a:r>
              <a:rPr lang="en-US" dirty="0">
                <a:solidFill>
                  <a:srgbClr val="FFFF00"/>
                </a:solidFill>
              </a:rPr>
              <a:t>, counselors will, to the best of </a:t>
            </a:r>
            <a:r>
              <a:rPr lang="en-US" dirty="0" smtClean="0">
                <a:solidFill>
                  <a:srgbClr val="FFFF00"/>
                </a:solidFill>
              </a:rPr>
              <a:t>their </a:t>
            </a:r>
            <a:r>
              <a:rPr lang="en-US" dirty="0">
                <a:solidFill>
                  <a:srgbClr val="FFFF00"/>
                </a:solidFill>
              </a:rPr>
              <a:t>ability, discuss with the client </a:t>
            </a:r>
            <a:r>
              <a:rPr lang="en-US" dirty="0" smtClean="0">
                <a:solidFill>
                  <a:srgbClr val="FFFF00"/>
                </a:solidFill>
              </a:rPr>
              <a:t>the </a:t>
            </a:r>
            <a:r>
              <a:rPr lang="en-US" dirty="0">
                <a:solidFill>
                  <a:srgbClr val="FFFF00"/>
                </a:solidFill>
              </a:rPr>
              <a:t>potential consequences of refusing </a:t>
            </a:r>
            <a:r>
              <a:rPr lang="en-US" dirty="0" smtClean="0">
                <a:solidFill>
                  <a:srgbClr val="FFFF00"/>
                </a:solidFill>
              </a:rPr>
              <a:t>counseling </a:t>
            </a:r>
            <a:r>
              <a:rPr lang="en-US" dirty="0">
                <a:solidFill>
                  <a:srgbClr val="FFFF00"/>
                </a:solidFill>
              </a:rPr>
              <a:t>services</a:t>
            </a:r>
            <a:endParaRPr lang="en-US" dirty="0" smtClean="0">
              <a:solidFill>
                <a:srgbClr val="FFFF00"/>
              </a:solidFill>
            </a:endParaRPr>
          </a:p>
          <a:p>
            <a:pPr lvl="1"/>
            <a:endParaRPr lang="en-US" dirty="0">
              <a:solidFill>
                <a:srgbClr val="FFFF00"/>
              </a:solidFill>
            </a:endParaRPr>
          </a:p>
          <a:p>
            <a:pPr lvl="1"/>
            <a:endParaRPr lang="en-US" dirty="0" smtClean="0">
              <a:solidFill>
                <a:srgbClr val="FFFF00"/>
              </a:solidFill>
            </a:endParaRPr>
          </a:p>
        </p:txBody>
      </p:sp>
    </p:spTree>
    <p:extLst>
      <p:ext uri="{BB962C8B-B14F-4D97-AF65-F5344CB8AC3E}">
        <p14:creationId xmlns:p14="http://schemas.microsoft.com/office/powerpoint/2010/main" val="3184261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Mandated Clients-Experience</a:t>
            </a:r>
            <a:endParaRPr lang="en-US" dirty="0">
              <a:solidFill>
                <a:srgbClr val="FFFF00"/>
              </a:solidFill>
            </a:endParaRPr>
          </a:p>
        </p:txBody>
      </p:sp>
      <p:sp>
        <p:nvSpPr>
          <p:cNvPr id="3" name="Content Placeholder 2"/>
          <p:cNvSpPr>
            <a:spLocks noGrp="1"/>
          </p:cNvSpPr>
          <p:nvPr>
            <p:ph idx="1"/>
          </p:nvPr>
        </p:nvSpPr>
        <p:spPr>
          <a:xfrm>
            <a:off x="762000" y="1752600"/>
            <a:ext cx="8229600" cy="4709160"/>
          </a:xfrm>
        </p:spPr>
        <p:txBody>
          <a:bodyPr/>
          <a:lstStyle/>
          <a:p>
            <a:r>
              <a:rPr lang="en-US" dirty="0" smtClean="0"/>
              <a:t>You have a client has been referred by probation and parole for alcohol overuse  counseling.  Your client lets you know he is on medical marijuana.  </a:t>
            </a:r>
            <a:r>
              <a:rPr lang="en-US" i="1" dirty="0" smtClean="0">
                <a:solidFill>
                  <a:srgbClr val="FFFF00"/>
                </a:solidFill>
              </a:rPr>
              <a:t>What do you do? </a:t>
            </a:r>
            <a:endParaRPr lang="en-US" i="1" dirty="0">
              <a:solidFill>
                <a:srgbClr val="FFFF00"/>
              </a:solidFill>
            </a:endParaRPr>
          </a:p>
        </p:txBody>
      </p:sp>
      <p:pic>
        <p:nvPicPr>
          <p:cNvPr id="2050" name="Picture 2" descr="C:\Users\jwarren4\AppData\Local\Microsoft\Windows\Temporary Internet Files\Content.IE5\079LQ6MK\MC9004412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9" y="3428998"/>
            <a:ext cx="2655482"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372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A-Counseling Relationship</a:t>
            </a:r>
          </a:p>
        </p:txBody>
      </p:sp>
      <p:sp>
        <p:nvSpPr>
          <p:cNvPr id="3" name="Content Placeholder 2"/>
          <p:cNvSpPr>
            <a:spLocks noGrp="1"/>
          </p:cNvSpPr>
          <p:nvPr>
            <p:ph idx="1"/>
          </p:nvPr>
        </p:nvSpPr>
        <p:spPr/>
        <p:txBody>
          <a:bodyPr>
            <a:normAutofit/>
          </a:bodyPr>
          <a:lstStyle/>
          <a:p>
            <a:r>
              <a:rPr lang="en-US" sz="2400" dirty="0" smtClean="0"/>
              <a:t>A. 3. Clients Served by Others</a:t>
            </a:r>
          </a:p>
          <a:p>
            <a:r>
              <a:rPr lang="en-US" sz="2400" dirty="0"/>
              <a:t>A. 4 Avoiding Harm and Imposing Values </a:t>
            </a:r>
          </a:p>
          <a:p>
            <a:pPr lvl="1"/>
            <a:r>
              <a:rPr lang="en-US" dirty="0">
                <a:solidFill>
                  <a:schemeClr val="accent3">
                    <a:lumMod val="40000"/>
                    <a:lumOff val="60000"/>
                  </a:schemeClr>
                </a:solidFill>
              </a:rPr>
              <a:t>A4.b </a:t>
            </a:r>
            <a:r>
              <a:rPr lang="en-US" dirty="0">
                <a:solidFill>
                  <a:srgbClr val="FFFF00"/>
                </a:solidFill>
              </a:rPr>
              <a:t>Personal Values </a:t>
            </a:r>
            <a:endParaRPr lang="en-US" dirty="0" smtClean="0">
              <a:solidFill>
                <a:srgbClr val="FFFF00"/>
              </a:solidFill>
            </a:endParaRPr>
          </a:p>
          <a:p>
            <a:pPr lvl="1"/>
            <a:r>
              <a:rPr lang="en-US" dirty="0">
                <a:solidFill>
                  <a:srgbClr val="FFFF00"/>
                </a:solidFill>
              </a:rPr>
              <a:t>Counselors are aware of—and avoid </a:t>
            </a:r>
            <a:r>
              <a:rPr lang="en-US" dirty="0" smtClean="0">
                <a:solidFill>
                  <a:srgbClr val="FFFF00"/>
                </a:solidFill>
              </a:rPr>
              <a:t>imposing—their </a:t>
            </a:r>
            <a:r>
              <a:rPr lang="en-US" dirty="0">
                <a:solidFill>
                  <a:srgbClr val="FFFF00"/>
                </a:solidFill>
              </a:rPr>
              <a:t>own values, attitudes, </a:t>
            </a:r>
            <a:r>
              <a:rPr lang="en-US" dirty="0" smtClean="0">
                <a:solidFill>
                  <a:srgbClr val="FFFF00"/>
                </a:solidFill>
              </a:rPr>
              <a:t>beliefs</a:t>
            </a:r>
            <a:r>
              <a:rPr lang="en-US" dirty="0">
                <a:solidFill>
                  <a:srgbClr val="FFFF00"/>
                </a:solidFill>
              </a:rPr>
              <a:t>, and behaviors. </a:t>
            </a:r>
            <a:r>
              <a:rPr lang="en-US" dirty="0" smtClean="0">
                <a:solidFill>
                  <a:srgbClr val="FFFF00"/>
                </a:solidFill>
              </a:rPr>
              <a:t>Counselors respect </a:t>
            </a:r>
            <a:r>
              <a:rPr lang="en-US" dirty="0">
                <a:solidFill>
                  <a:srgbClr val="FFFF00"/>
                </a:solidFill>
              </a:rPr>
              <a:t>the diversity of clients, trainees, and research </a:t>
            </a:r>
            <a:r>
              <a:rPr lang="en-US" dirty="0" smtClean="0">
                <a:solidFill>
                  <a:srgbClr val="FFFF00"/>
                </a:solidFill>
              </a:rPr>
              <a:t>participants </a:t>
            </a:r>
            <a:r>
              <a:rPr lang="en-US" dirty="0">
                <a:solidFill>
                  <a:srgbClr val="FFFF00"/>
                </a:solidFill>
              </a:rPr>
              <a:t>and </a:t>
            </a:r>
            <a:r>
              <a:rPr lang="en-US" dirty="0" smtClean="0">
                <a:solidFill>
                  <a:srgbClr val="FFFF00"/>
                </a:solidFill>
              </a:rPr>
              <a:t>seek </a:t>
            </a:r>
            <a:r>
              <a:rPr lang="en-US" dirty="0">
                <a:solidFill>
                  <a:srgbClr val="FFFF00"/>
                </a:solidFill>
              </a:rPr>
              <a:t>training in areas in which </a:t>
            </a:r>
            <a:r>
              <a:rPr lang="en-US" dirty="0" smtClean="0">
                <a:solidFill>
                  <a:srgbClr val="FFFF00"/>
                </a:solidFill>
              </a:rPr>
              <a:t>they are </a:t>
            </a:r>
            <a:r>
              <a:rPr lang="en-US" dirty="0">
                <a:solidFill>
                  <a:srgbClr val="FFFF00"/>
                </a:solidFill>
              </a:rPr>
              <a:t>at risk of imposing their values </a:t>
            </a:r>
            <a:r>
              <a:rPr lang="en-US" dirty="0" smtClean="0">
                <a:solidFill>
                  <a:srgbClr val="FFFF00"/>
                </a:solidFill>
              </a:rPr>
              <a:t>onto </a:t>
            </a:r>
            <a:r>
              <a:rPr lang="en-US" dirty="0">
                <a:solidFill>
                  <a:srgbClr val="FFFF00"/>
                </a:solidFill>
              </a:rPr>
              <a:t>clients, especially when the </a:t>
            </a:r>
            <a:r>
              <a:rPr lang="en-US" dirty="0" smtClean="0">
                <a:solidFill>
                  <a:srgbClr val="FFFF00"/>
                </a:solidFill>
              </a:rPr>
              <a:t>counselor’s </a:t>
            </a:r>
            <a:r>
              <a:rPr lang="en-US" dirty="0">
                <a:solidFill>
                  <a:srgbClr val="FFFF00"/>
                </a:solidFill>
              </a:rPr>
              <a:t>values are inconsistent </a:t>
            </a:r>
            <a:r>
              <a:rPr lang="en-US" dirty="0" smtClean="0">
                <a:solidFill>
                  <a:srgbClr val="FFFF00"/>
                </a:solidFill>
              </a:rPr>
              <a:t>with </a:t>
            </a:r>
            <a:r>
              <a:rPr lang="en-US" dirty="0">
                <a:solidFill>
                  <a:srgbClr val="FFFF00"/>
                </a:solidFill>
              </a:rPr>
              <a:t>the client’s goals or are discriminatory in nature.</a:t>
            </a:r>
          </a:p>
        </p:txBody>
      </p:sp>
    </p:spTree>
    <p:extLst>
      <p:ext uri="{BB962C8B-B14F-4D97-AF65-F5344CB8AC3E}">
        <p14:creationId xmlns:p14="http://schemas.microsoft.com/office/powerpoint/2010/main" val="1900400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You</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Have you ever made a mistake?</a:t>
            </a:r>
          </a:p>
          <a:p>
            <a:pPr lvl="1"/>
            <a:r>
              <a:rPr lang="en-US" dirty="0" smtClean="0"/>
              <a:t>If yes, what was it (or identify someone else’s mistake).</a:t>
            </a:r>
          </a:p>
          <a:p>
            <a:pPr lvl="1"/>
            <a:r>
              <a:rPr lang="en-US" dirty="0" smtClean="0"/>
              <a:t>What makes a mistake a mistake?</a:t>
            </a:r>
          </a:p>
          <a:p>
            <a:pPr lvl="1"/>
            <a:r>
              <a:rPr lang="en-US" dirty="0" smtClean="0"/>
              <a:t>If you could have redone, what would have you needed to have avoided this?</a:t>
            </a:r>
          </a:p>
          <a:p>
            <a:pPr lvl="1"/>
            <a:endParaRPr lang="en-US" dirty="0" smtClean="0"/>
          </a:p>
          <a:p>
            <a:r>
              <a:rPr lang="en-US" dirty="0" smtClean="0"/>
              <a:t>Share with person next to you. </a:t>
            </a:r>
            <a:endParaRPr lang="en-US" dirty="0"/>
          </a:p>
        </p:txBody>
      </p:sp>
    </p:spTree>
    <p:extLst>
      <p:ext uri="{BB962C8B-B14F-4D97-AF65-F5344CB8AC3E}">
        <p14:creationId xmlns:p14="http://schemas.microsoft.com/office/powerpoint/2010/main" val="1531595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Ethical Bracketing</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Self awareness</a:t>
            </a:r>
          </a:p>
          <a:p>
            <a:r>
              <a:rPr lang="en-US" dirty="0" smtClean="0"/>
              <a:t>Consultation/codes</a:t>
            </a:r>
          </a:p>
          <a:p>
            <a:r>
              <a:rPr lang="en-US" dirty="0" smtClean="0"/>
              <a:t>Education/training</a:t>
            </a:r>
          </a:p>
          <a:p>
            <a:r>
              <a:rPr lang="en-US" dirty="0" smtClean="0"/>
              <a:t>Supervision/consultation</a:t>
            </a:r>
          </a:p>
          <a:p>
            <a:r>
              <a:rPr lang="en-US" dirty="0" smtClean="0"/>
              <a:t>Personal Counseling  </a:t>
            </a:r>
          </a:p>
          <a:p>
            <a:pPr marL="137160" indent="0">
              <a:buNone/>
            </a:pPr>
            <a:r>
              <a:rPr lang="en-US" sz="3600" i="1" dirty="0" smtClean="0">
                <a:solidFill>
                  <a:srgbClr val="FFFF00"/>
                </a:solidFill>
              </a:rPr>
              <a:t>Where might you have a values conflict? </a:t>
            </a:r>
          </a:p>
          <a:p>
            <a:endParaRPr lang="en-US" dirty="0"/>
          </a:p>
        </p:txBody>
      </p:sp>
    </p:spTree>
    <p:extLst>
      <p:ext uri="{BB962C8B-B14F-4D97-AF65-F5344CB8AC3E}">
        <p14:creationId xmlns:p14="http://schemas.microsoft.com/office/powerpoint/2010/main" val="2371223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Code Changes </a:t>
            </a:r>
          </a:p>
        </p:txBody>
      </p:sp>
      <p:sp>
        <p:nvSpPr>
          <p:cNvPr id="3" name="Content Placeholder 2"/>
          <p:cNvSpPr>
            <a:spLocks noGrp="1"/>
          </p:cNvSpPr>
          <p:nvPr>
            <p:ph idx="1"/>
          </p:nvPr>
        </p:nvSpPr>
        <p:spPr/>
        <p:txBody>
          <a:bodyPr/>
          <a:lstStyle/>
          <a:p>
            <a:r>
              <a:rPr lang="en-US" dirty="0" smtClean="0"/>
              <a:t>Know your self!!</a:t>
            </a:r>
            <a:endParaRPr lang="en-US" dirty="0"/>
          </a:p>
        </p:txBody>
      </p:sp>
      <p:pic>
        <p:nvPicPr>
          <p:cNvPr id="1026" name="Picture 2" descr="C:\Users\jwarren4\AppData\Local\Microsoft\Windows\Temporary Internet Files\Content.IE5\L9EY0OO9\MC9002909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6186" y="2591554"/>
            <a:ext cx="3541414" cy="459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42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Values Versus Competence</a:t>
            </a:r>
            <a:endParaRPr lang="en-US" dirty="0"/>
          </a:p>
        </p:txBody>
      </p:sp>
      <p:sp>
        <p:nvSpPr>
          <p:cNvPr id="3" name="Content Placeholder 2"/>
          <p:cNvSpPr>
            <a:spLocks noGrp="1"/>
          </p:cNvSpPr>
          <p:nvPr>
            <p:ph idx="1"/>
          </p:nvPr>
        </p:nvSpPr>
        <p:spPr/>
        <p:txBody>
          <a:bodyPr>
            <a:normAutofit/>
          </a:bodyPr>
          <a:lstStyle/>
          <a:p>
            <a:r>
              <a:rPr lang="en-US" dirty="0"/>
              <a:t>A.4.b.  </a:t>
            </a:r>
            <a:r>
              <a:rPr lang="en-US" dirty="0">
                <a:solidFill>
                  <a:srgbClr val="FFFF00"/>
                </a:solidFill>
              </a:rPr>
              <a:t>Personal Values </a:t>
            </a:r>
          </a:p>
          <a:p>
            <a:r>
              <a:rPr lang="en-US" dirty="0"/>
              <a:t>Counselors are aware of—and avoid </a:t>
            </a:r>
            <a:r>
              <a:rPr lang="en-US" dirty="0" smtClean="0"/>
              <a:t>imposing—their </a:t>
            </a:r>
            <a:r>
              <a:rPr lang="en-US" dirty="0"/>
              <a:t>own values, attitudes, </a:t>
            </a:r>
            <a:r>
              <a:rPr lang="en-US" dirty="0" smtClean="0"/>
              <a:t>beliefs</a:t>
            </a:r>
            <a:r>
              <a:rPr lang="en-US" dirty="0"/>
              <a:t>, and behaviors. Counselors </a:t>
            </a:r>
            <a:r>
              <a:rPr lang="en-US" dirty="0" smtClean="0"/>
              <a:t>respect </a:t>
            </a:r>
            <a:r>
              <a:rPr lang="en-US" dirty="0"/>
              <a:t>the diversity of clients, trainees, and research participants and </a:t>
            </a:r>
            <a:r>
              <a:rPr lang="en-US" dirty="0" smtClean="0">
                <a:solidFill>
                  <a:srgbClr val="FFFF00"/>
                </a:solidFill>
              </a:rPr>
              <a:t>seek </a:t>
            </a:r>
            <a:r>
              <a:rPr lang="en-US" dirty="0">
                <a:solidFill>
                  <a:srgbClr val="FFFF00"/>
                </a:solidFill>
              </a:rPr>
              <a:t>training in areas in which they </a:t>
            </a:r>
            <a:r>
              <a:rPr lang="en-US" dirty="0" smtClean="0">
                <a:solidFill>
                  <a:srgbClr val="FFFF00"/>
                </a:solidFill>
              </a:rPr>
              <a:t>are </a:t>
            </a:r>
            <a:r>
              <a:rPr lang="en-US" dirty="0">
                <a:solidFill>
                  <a:srgbClr val="FFFF00"/>
                </a:solidFill>
              </a:rPr>
              <a:t>at risk of imposing their values </a:t>
            </a:r>
            <a:r>
              <a:rPr lang="en-US" dirty="0" smtClean="0">
                <a:solidFill>
                  <a:srgbClr val="FFFF00"/>
                </a:solidFill>
              </a:rPr>
              <a:t>onto </a:t>
            </a:r>
            <a:r>
              <a:rPr lang="en-US" dirty="0">
                <a:solidFill>
                  <a:srgbClr val="FFFF00"/>
                </a:solidFill>
              </a:rPr>
              <a:t>clients, especially when the </a:t>
            </a:r>
            <a:r>
              <a:rPr lang="en-US" dirty="0" smtClean="0">
                <a:solidFill>
                  <a:srgbClr val="FFFF00"/>
                </a:solidFill>
              </a:rPr>
              <a:t>counselor’s </a:t>
            </a:r>
            <a:r>
              <a:rPr lang="en-US" dirty="0">
                <a:solidFill>
                  <a:srgbClr val="FFFF00"/>
                </a:solidFill>
              </a:rPr>
              <a:t>values are inconsistent </a:t>
            </a:r>
            <a:r>
              <a:rPr lang="en-US" dirty="0" smtClean="0">
                <a:solidFill>
                  <a:srgbClr val="FFFF00"/>
                </a:solidFill>
              </a:rPr>
              <a:t>with </a:t>
            </a:r>
            <a:r>
              <a:rPr lang="en-US" dirty="0">
                <a:solidFill>
                  <a:srgbClr val="FFFF00"/>
                </a:solidFill>
              </a:rPr>
              <a:t>the client’s goals or are discriminatory in nature</a:t>
            </a:r>
          </a:p>
        </p:txBody>
      </p:sp>
    </p:spTree>
    <p:extLst>
      <p:ext uri="{BB962C8B-B14F-4D97-AF65-F5344CB8AC3E}">
        <p14:creationId xmlns:p14="http://schemas.microsoft.com/office/powerpoint/2010/main" val="1447237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Values Versus Competence</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marL="137160" indent="0">
              <a:buNone/>
            </a:pPr>
            <a:r>
              <a:rPr lang="en-US" sz="3500" dirty="0"/>
              <a:t>C.2. </a:t>
            </a:r>
            <a:r>
              <a:rPr lang="en-US" sz="3500" dirty="0">
                <a:solidFill>
                  <a:srgbClr val="FFFF00"/>
                </a:solidFill>
              </a:rPr>
              <a:t>Professional Competence </a:t>
            </a:r>
          </a:p>
          <a:p>
            <a:r>
              <a:rPr lang="en-US" dirty="0"/>
              <a:t>C.2.a.  Boundaries of </a:t>
            </a:r>
            <a:r>
              <a:rPr lang="en-US" dirty="0" smtClean="0"/>
              <a:t>Competence </a:t>
            </a:r>
            <a:endParaRPr lang="en-US" dirty="0"/>
          </a:p>
          <a:p>
            <a:pPr marL="137160" indent="0">
              <a:buNone/>
            </a:pPr>
            <a:r>
              <a:rPr lang="en-US" dirty="0"/>
              <a:t>Counselors practice only within the </a:t>
            </a:r>
            <a:r>
              <a:rPr lang="en-US" dirty="0" smtClean="0"/>
              <a:t>boundaries </a:t>
            </a:r>
            <a:r>
              <a:rPr lang="en-US" dirty="0"/>
              <a:t>of their competence, based </a:t>
            </a:r>
            <a:r>
              <a:rPr lang="en-US" dirty="0" smtClean="0"/>
              <a:t>on </a:t>
            </a:r>
            <a:r>
              <a:rPr lang="en-US" dirty="0"/>
              <a:t>their education, training, supervised experience, state and national </a:t>
            </a:r>
            <a:r>
              <a:rPr lang="en-US" dirty="0" smtClean="0"/>
              <a:t>professional </a:t>
            </a:r>
            <a:r>
              <a:rPr lang="en-US" dirty="0"/>
              <a:t>credentials, and appropriate professional experience. Whereas </a:t>
            </a:r>
            <a:r>
              <a:rPr lang="en-US" dirty="0" smtClean="0"/>
              <a:t>multicultural </a:t>
            </a:r>
            <a:r>
              <a:rPr lang="en-US" dirty="0"/>
              <a:t>counseling competency is </a:t>
            </a:r>
            <a:r>
              <a:rPr lang="en-US" dirty="0" smtClean="0"/>
              <a:t>required </a:t>
            </a:r>
            <a:r>
              <a:rPr lang="en-US" dirty="0"/>
              <a:t>across all counseling specialties, </a:t>
            </a:r>
            <a:r>
              <a:rPr lang="en-US" dirty="0" smtClean="0"/>
              <a:t>counselors </a:t>
            </a:r>
            <a:r>
              <a:rPr lang="en-US" dirty="0"/>
              <a:t>gain knowledge, personal </a:t>
            </a:r>
            <a:r>
              <a:rPr lang="en-US" dirty="0" smtClean="0"/>
              <a:t>awareness</a:t>
            </a:r>
            <a:r>
              <a:rPr lang="en-US" dirty="0"/>
              <a:t>, sensitivity, dispositions, and </a:t>
            </a:r>
            <a:r>
              <a:rPr lang="en-US" dirty="0" smtClean="0"/>
              <a:t>skills </a:t>
            </a:r>
            <a:r>
              <a:rPr lang="en-US" dirty="0"/>
              <a:t>pertinent to being a culturally </a:t>
            </a:r>
            <a:r>
              <a:rPr lang="en-US" dirty="0" smtClean="0"/>
              <a:t>competent </a:t>
            </a:r>
            <a:r>
              <a:rPr lang="en-US" dirty="0"/>
              <a:t>counselor in working with a </a:t>
            </a:r>
            <a:r>
              <a:rPr lang="en-US" dirty="0" smtClean="0"/>
              <a:t>diverse </a:t>
            </a:r>
            <a:r>
              <a:rPr lang="en-US" dirty="0"/>
              <a:t>client population.</a:t>
            </a:r>
          </a:p>
        </p:txBody>
      </p:sp>
    </p:spTree>
    <p:extLst>
      <p:ext uri="{BB962C8B-B14F-4D97-AF65-F5344CB8AC3E}">
        <p14:creationId xmlns:p14="http://schemas.microsoft.com/office/powerpoint/2010/main" val="1901889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Values Versus </a:t>
            </a:r>
            <a:r>
              <a:rPr lang="en-US" dirty="0" smtClean="0">
                <a:solidFill>
                  <a:srgbClr val="FFFF00"/>
                </a:solidFill>
              </a:rPr>
              <a:t>Competence-Experience </a:t>
            </a:r>
            <a:endParaRPr lang="en-US" dirty="0"/>
          </a:p>
        </p:txBody>
      </p:sp>
      <p:sp>
        <p:nvSpPr>
          <p:cNvPr id="3" name="Content Placeholder 2"/>
          <p:cNvSpPr>
            <a:spLocks noGrp="1"/>
          </p:cNvSpPr>
          <p:nvPr>
            <p:ph idx="1"/>
          </p:nvPr>
        </p:nvSpPr>
        <p:spPr/>
        <p:txBody>
          <a:bodyPr/>
          <a:lstStyle/>
          <a:p>
            <a:pPr marL="137160" indent="0">
              <a:buNone/>
            </a:pPr>
            <a:r>
              <a:rPr lang="en-US" dirty="0" smtClean="0"/>
              <a:t>Emergency session—You are on call.</a:t>
            </a:r>
          </a:p>
          <a:p>
            <a:r>
              <a:rPr lang="en-US" dirty="0" smtClean="0"/>
              <a:t>Female client is gay.  Got mad at her partner, slept with a fellow, and got pregnant.  Now wants to end pregnancy (1 month), not tell partner, and move to state where marriage is legal for gays.  She wants your guidance.</a:t>
            </a:r>
          </a:p>
          <a:p>
            <a:r>
              <a:rPr lang="en-US" i="1" dirty="0" smtClean="0">
                <a:solidFill>
                  <a:srgbClr val="FFFF00"/>
                </a:solidFill>
              </a:rPr>
              <a:t>What do you do? </a:t>
            </a:r>
            <a:endParaRPr lang="en-US" i="1" dirty="0">
              <a:solidFill>
                <a:srgbClr val="FFFF00"/>
              </a:solidFill>
            </a:endParaRPr>
          </a:p>
        </p:txBody>
      </p:sp>
    </p:spTree>
    <p:extLst>
      <p:ext uri="{BB962C8B-B14F-4D97-AF65-F5344CB8AC3E}">
        <p14:creationId xmlns:p14="http://schemas.microsoft.com/office/powerpoint/2010/main" val="2425812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Values</a:t>
            </a:r>
            <a:endParaRPr lang="en-US" dirty="0">
              <a:solidFill>
                <a:srgbClr val="FFFF00"/>
              </a:solidFill>
            </a:endParaRP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dirty="0" smtClean="0"/>
              <a:t>Pair up-Strategies to address. </a:t>
            </a:r>
            <a:endParaRPr lang="en-US" dirty="0"/>
          </a:p>
        </p:txBody>
      </p:sp>
      <p:pic>
        <p:nvPicPr>
          <p:cNvPr id="2050" name="Picture 2" descr="C:\Users\jwarren4\AppData\Local\Microsoft\Windows\Temporary Internet Files\Content.IE5\33YSHTAF\MC9001396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 y="2226107"/>
            <a:ext cx="2209801" cy="240578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warren4\AppData\Local\Microsoft\Windows\Temporary Internet Files\Content.IE5\33YSHTAF\MM900356747[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2590800"/>
            <a:ext cx="17716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warren4\AppData\Local\Microsoft\Windows\Temporary Internet Files\Content.IE5\9N2D8VRQ\MM900172639[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402470"/>
            <a:ext cx="2362200" cy="188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799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lstStyle/>
          <a:p>
            <a:r>
              <a:rPr lang="en-US" dirty="0">
                <a:solidFill>
                  <a:srgbClr val="FFFF00"/>
                </a:solidFill>
              </a:rPr>
              <a:t>A. 5. Prohibited Non Counseling Roles and Relationships</a:t>
            </a:r>
          </a:p>
          <a:p>
            <a:pPr marL="585216" lvl="1" indent="0">
              <a:buNone/>
            </a:pPr>
            <a:r>
              <a:rPr lang="en-US" dirty="0">
                <a:solidFill>
                  <a:srgbClr val="FFFF00"/>
                </a:solidFill>
              </a:rPr>
              <a:t>A.5.a.  Sexual and/or Romantic Relationships Prohibited </a:t>
            </a:r>
          </a:p>
          <a:p>
            <a:pPr lvl="1"/>
            <a:r>
              <a:rPr lang="en-US" dirty="0"/>
              <a:t>Sexual and/or romantic counselor–client interactions or relationships with current clients, their romantic partners, or their family members are prohibited. </a:t>
            </a:r>
            <a:r>
              <a:rPr lang="en-US" dirty="0">
                <a:solidFill>
                  <a:srgbClr val="FFFF00"/>
                </a:solidFill>
              </a:rPr>
              <a:t>This prohibition applies to both in person and electronic interactions or relationships</a:t>
            </a:r>
          </a:p>
          <a:p>
            <a:endParaRPr lang="en-US" dirty="0"/>
          </a:p>
        </p:txBody>
      </p:sp>
    </p:spTree>
    <p:extLst>
      <p:ext uri="{BB962C8B-B14F-4D97-AF65-F5344CB8AC3E}">
        <p14:creationId xmlns:p14="http://schemas.microsoft.com/office/powerpoint/2010/main" val="1688103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normAutofit fontScale="70000" lnSpcReduction="20000"/>
          </a:bodyPr>
          <a:lstStyle/>
          <a:p>
            <a:pPr marL="137160" indent="0">
              <a:buNone/>
            </a:pPr>
            <a:r>
              <a:rPr lang="en-US" sz="3400" dirty="0" smtClean="0">
                <a:solidFill>
                  <a:srgbClr val="FFFF00"/>
                </a:solidFill>
              </a:rPr>
              <a:t>A. 5. b. Previous </a:t>
            </a:r>
            <a:r>
              <a:rPr lang="en-US" sz="3400" dirty="0">
                <a:solidFill>
                  <a:srgbClr val="FFFF00"/>
                </a:solidFill>
              </a:rPr>
              <a:t>Sexual and/or </a:t>
            </a:r>
            <a:r>
              <a:rPr lang="en-US" sz="3400" dirty="0" smtClean="0">
                <a:solidFill>
                  <a:srgbClr val="FFFF00"/>
                </a:solidFill>
              </a:rPr>
              <a:t>Romantic Relationships </a:t>
            </a:r>
            <a:endParaRPr lang="en-US" sz="3400" dirty="0">
              <a:solidFill>
                <a:srgbClr val="FFFF00"/>
              </a:solidFill>
            </a:endParaRPr>
          </a:p>
          <a:p>
            <a:pPr marL="137160" indent="0">
              <a:buNone/>
            </a:pPr>
            <a:r>
              <a:rPr lang="en-US" sz="3400" dirty="0" smtClean="0">
                <a:solidFill>
                  <a:srgbClr val="FFFF00"/>
                </a:solidFill>
              </a:rPr>
              <a:t>A.5. c. Sexual and/or Romantic Relationships with Former Clients  (5 years</a:t>
            </a:r>
            <a:r>
              <a:rPr lang="en-US" dirty="0" smtClean="0"/>
              <a:t>)</a:t>
            </a:r>
          </a:p>
          <a:p>
            <a:r>
              <a:rPr lang="en-US" dirty="0" smtClean="0"/>
              <a:t>Sexual </a:t>
            </a:r>
            <a:r>
              <a:rPr lang="en-US" dirty="0"/>
              <a:t>and/or romantic </a:t>
            </a:r>
            <a:r>
              <a:rPr lang="en-US" dirty="0" smtClean="0"/>
              <a:t>counselor–client </a:t>
            </a:r>
            <a:r>
              <a:rPr lang="en-US" dirty="0"/>
              <a:t>interactions or relationships with </a:t>
            </a:r>
            <a:r>
              <a:rPr lang="en-US" dirty="0" smtClean="0"/>
              <a:t>former </a:t>
            </a:r>
            <a:r>
              <a:rPr lang="en-US" dirty="0"/>
              <a:t>clients, their romantic partners, </a:t>
            </a:r>
            <a:r>
              <a:rPr lang="en-US" dirty="0" smtClean="0"/>
              <a:t>or </a:t>
            </a:r>
            <a:r>
              <a:rPr lang="en-US" dirty="0"/>
              <a:t>their family members are prohibited </a:t>
            </a:r>
            <a:r>
              <a:rPr lang="en-US" dirty="0" smtClean="0"/>
              <a:t>for </a:t>
            </a:r>
            <a:r>
              <a:rPr lang="en-US" dirty="0"/>
              <a:t>a period of 5 years following the last </a:t>
            </a:r>
            <a:r>
              <a:rPr lang="en-US" dirty="0" smtClean="0"/>
              <a:t>professional </a:t>
            </a:r>
            <a:r>
              <a:rPr lang="en-US" dirty="0"/>
              <a:t>contact. </a:t>
            </a:r>
            <a:r>
              <a:rPr lang="en-US" dirty="0">
                <a:solidFill>
                  <a:srgbClr val="FFFF00"/>
                </a:solidFill>
              </a:rPr>
              <a:t>This prohibition </a:t>
            </a:r>
            <a:r>
              <a:rPr lang="en-US" dirty="0" smtClean="0">
                <a:solidFill>
                  <a:srgbClr val="FFFF00"/>
                </a:solidFill>
              </a:rPr>
              <a:t>applies </a:t>
            </a:r>
            <a:r>
              <a:rPr lang="en-US" dirty="0">
                <a:solidFill>
                  <a:srgbClr val="FFFF00"/>
                </a:solidFill>
              </a:rPr>
              <a:t>to both in-person and electronic </a:t>
            </a:r>
            <a:r>
              <a:rPr lang="en-US" dirty="0" smtClean="0">
                <a:solidFill>
                  <a:srgbClr val="FFFF00"/>
                </a:solidFill>
              </a:rPr>
              <a:t>interactions </a:t>
            </a:r>
            <a:r>
              <a:rPr lang="en-US" dirty="0">
                <a:solidFill>
                  <a:srgbClr val="FFFF00"/>
                </a:solidFill>
              </a:rPr>
              <a:t>or relationships</a:t>
            </a:r>
            <a:r>
              <a:rPr lang="en-US" dirty="0"/>
              <a:t>. Counselors, before engaging in sexual and/or </a:t>
            </a:r>
            <a:r>
              <a:rPr lang="en-US" dirty="0" smtClean="0"/>
              <a:t>romantic </a:t>
            </a:r>
            <a:r>
              <a:rPr lang="en-US" dirty="0"/>
              <a:t>interactions or relationships </a:t>
            </a:r>
            <a:r>
              <a:rPr lang="en-US" dirty="0" smtClean="0"/>
              <a:t>with </a:t>
            </a:r>
            <a:r>
              <a:rPr lang="en-US" dirty="0"/>
              <a:t>former clients, their romantic </a:t>
            </a:r>
            <a:r>
              <a:rPr lang="en-US" dirty="0" smtClean="0"/>
              <a:t>partners</a:t>
            </a:r>
            <a:r>
              <a:rPr lang="en-US" dirty="0"/>
              <a:t>, or their family members, </a:t>
            </a:r>
            <a:r>
              <a:rPr lang="en-US" dirty="0">
                <a:solidFill>
                  <a:srgbClr val="FFFF00"/>
                </a:solidFill>
              </a:rPr>
              <a:t>demonstrate forethought and document (in </a:t>
            </a:r>
            <a:r>
              <a:rPr lang="en-US" dirty="0" smtClean="0">
                <a:solidFill>
                  <a:srgbClr val="FFFF00"/>
                </a:solidFill>
              </a:rPr>
              <a:t>written </a:t>
            </a:r>
            <a:r>
              <a:rPr lang="en-US" dirty="0">
                <a:solidFill>
                  <a:srgbClr val="FFFF00"/>
                </a:solidFill>
              </a:rPr>
              <a:t>form) whether the interaction or </a:t>
            </a:r>
            <a:r>
              <a:rPr lang="en-US" dirty="0" smtClean="0">
                <a:solidFill>
                  <a:srgbClr val="FFFF00"/>
                </a:solidFill>
              </a:rPr>
              <a:t>relationship </a:t>
            </a:r>
            <a:r>
              <a:rPr lang="en-US" dirty="0">
                <a:solidFill>
                  <a:srgbClr val="FFFF00"/>
                </a:solidFill>
              </a:rPr>
              <a:t>can be viewed as </a:t>
            </a:r>
            <a:r>
              <a:rPr lang="en-US" dirty="0" smtClean="0">
                <a:solidFill>
                  <a:srgbClr val="FFFF00"/>
                </a:solidFill>
              </a:rPr>
              <a:t>exploitive in </a:t>
            </a:r>
            <a:r>
              <a:rPr lang="en-US" dirty="0">
                <a:solidFill>
                  <a:srgbClr val="FFFF00"/>
                </a:solidFill>
              </a:rPr>
              <a:t>any way and/or whether there is still </a:t>
            </a:r>
            <a:r>
              <a:rPr lang="en-US" dirty="0" smtClean="0">
                <a:solidFill>
                  <a:srgbClr val="FFFF00"/>
                </a:solidFill>
              </a:rPr>
              <a:t>potential </a:t>
            </a:r>
            <a:r>
              <a:rPr lang="en-US" dirty="0">
                <a:solidFill>
                  <a:srgbClr val="FFFF00"/>
                </a:solidFill>
              </a:rPr>
              <a:t>to harm the former client; </a:t>
            </a:r>
            <a:r>
              <a:rPr lang="en-US" dirty="0"/>
              <a:t>in </a:t>
            </a:r>
            <a:r>
              <a:rPr lang="en-US" dirty="0" smtClean="0"/>
              <a:t>cases </a:t>
            </a:r>
            <a:r>
              <a:rPr lang="en-US" dirty="0"/>
              <a:t>of potential </a:t>
            </a:r>
            <a:r>
              <a:rPr lang="en-US" dirty="0" smtClean="0"/>
              <a:t>exploitation </a:t>
            </a:r>
            <a:r>
              <a:rPr lang="en-US" dirty="0"/>
              <a:t>and/or </a:t>
            </a:r>
            <a:r>
              <a:rPr lang="en-US" dirty="0" smtClean="0"/>
              <a:t>harm</a:t>
            </a:r>
            <a:r>
              <a:rPr lang="en-US" dirty="0"/>
              <a:t>, the counselor avoids entering </a:t>
            </a:r>
            <a:r>
              <a:rPr lang="en-US" dirty="0" smtClean="0"/>
              <a:t>into </a:t>
            </a:r>
            <a:r>
              <a:rPr lang="en-US" dirty="0"/>
              <a:t>such </a:t>
            </a:r>
            <a:r>
              <a:rPr lang="en-US" sz="2900" dirty="0"/>
              <a:t>an interaction or relationship</a:t>
            </a:r>
            <a:r>
              <a:rPr lang="en-US" sz="2900" dirty="0" smtClean="0"/>
              <a:t>.</a:t>
            </a:r>
          </a:p>
          <a:p>
            <a:pPr marL="137160" indent="0">
              <a:buNone/>
            </a:pPr>
            <a:r>
              <a:rPr lang="en-US" sz="3400" dirty="0" smtClean="0">
                <a:solidFill>
                  <a:srgbClr val="FFFF00"/>
                </a:solidFill>
              </a:rPr>
              <a:t>A. 5. d. Friends or Family Members </a:t>
            </a:r>
            <a:endParaRPr lang="en-US" sz="3400" dirty="0">
              <a:solidFill>
                <a:srgbClr val="FFFF00"/>
              </a:solidFill>
            </a:endParaRPr>
          </a:p>
        </p:txBody>
      </p:sp>
    </p:spTree>
    <p:extLst>
      <p:ext uri="{BB962C8B-B14F-4D97-AF65-F5344CB8AC3E}">
        <p14:creationId xmlns:p14="http://schemas.microsoft.com/office/powerpoint/2010/main" val="3000144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lstStyle/>
          <a:p>
            <a:r>
              <a:rPr lang="en-US" dirty="0">
                <a:solidFill>
                  <a:srgbClr val="FFFF00"/>
                </a:solidFill>
              </a:rPr>
              <a:t>A.5.e.  Personal Virtual </a:t>
            </a:r>
            <a:r>
              <a:rPr lang="en-US" dirty="0" smtClean="0">
                <a:solidFill>
                  <a:srgbClr val="FFFF00"/>
                </a:solidFill>
              </a:rPr>
              <a:t>Relationships </a:t>
            </a:r>
            <a:r>
              <a:rPr lang="en-US" dirty="0">
                <a:solidFill>
                  <a:srgbClr val="FFFF00"/>
                </a:solidFill>
              </a:rPr>
              <a:t>With </a:t>
            </a:r>
            <a:r>
              <a:rPr lang="en-US" dirty="0" smtClean="0">
                <a:solidFill>
                  <a:srgbClr val="FFFF00"/>
                </a:solidFill>
              </a:rPr>
              <a:t>Current </a:t>
            </a:r>
            <a:r>
              <a:rPr lang="en-US" dirty="0">
                <a:solidFill>
                  <a:srgbClr val="FFFF00"/>
                </a:solidFill>
              </a:rPr>
              <a:t>Clients </a:t>
            </a:r>
          </a:p>
          <a:p>
            <a:pPr lvl="1"/>
            <a:r>
              <a:rPr lang="en-US" dirty="0">
                <a:solidFill>
                  <a:srgbClr val="FFFF00"/>
                </a:solidFill>
              </a:rPr>
              <a:t>Counselors are prohibited from </a:t>
            </a:r>
            <a:r>
              <a:rPr lang="en-US" dirty="0" smtClean="0">
                <a:solidFill>
                  <a:srgbClr val="FFFF00"/>
                </a:solidFill>
              </a:rPr>
              <a:t>engaging </a:t>
            </a:r>
            <a:r>
              <a:rPr lang="en-US" dirty="0">
                <a:solidFill>
                  <a:srgbClr val="FFFF00"/>
                </a:solidFill>
              </a:rPr>
              <a:t>in a personal virtual relationship with individuals with </a:t>
            </a:r>
            <a:r>
              <a:rPr lang="en-US" dirty="0" smtClean="0">
                <a:solidFill>
                  <a:srgbClr val="FFFF00"/>
                </a:solidFill>
              </a:rPr>
              <a:t>whom </a:t>
            </a:r>
            <a:r>
              <a:rPr lang="en-US" dirty="0">
                <a:solidFill>
                  <a:srgbClr val="FFFF00"/>
                </a:solidFill>
              </a:rPr>
              <a:t>they have a current counseling </a:t>
            </a:r>
            <a:r>
              <a:rPr lang="en-US" dirty="0" smtClean="0">
                <a:solidFill>
                  <a:srgbClr val="FFFF00"/>
                </a:solidFill>
              </a:rPr>
              <a:t>relationship </a:t>
            </a:r>
            <a:r>
              <a:rPr lang="en-US" dirty="0">
                <a:solidFill>
                  <a:srgbClr val="FFFF00"/>
                </a:solidFill>
              </a:rPr>
              <a:t>(e.g., through social and </a:t>
            </a:r>
            <a:r>
              <a:rPr lang="en-US" dirty="0" smtClean="0">
                <a:solidFill>
                  <a:srgbClr val="FFFF00"/>
                </a:solidFill>
              </a:rPr>
              <a:t>other </a:t>
            </a:r>
            <a:r>
              <a:rPr lang="en-US" dirty="0">
                <a:solidFill>
                  <a:srgbClr val="FFFF00"/>
                </a:solidFill>
              </a:rPr>
              <a:t>media</a:t>
            </a:r>
            <a:r>
              <a:rPr lang="en-US" dirty="0" smtClean="0">
                <a:solidFill>
                  <a:srgbClr val="FFFF00"/>
                </a:solidFill>
              </a:rPr>
              <a:t>)</a:t>
            </a:r>
          </a:p>
          <a:p>
            <a:pPr lvl="1"/>
            <a:endParaRPr lang="en-US" dirty="0">
              <a:solidFill>
                <a:srgbClr val="FFFF00"/>
              </a:solidFill>
            </a:endParaRPr>
          </a:p>
        </p:txBody>
      </p:sp>
      <p:pic>
        <p:nvPicPr>
          <p:cNvPr id="1026" name="Picture 2" descr="C:\Program Files (x86)\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191000"/>
            <a:ext cx="2590800" cy="242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946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normAutofit fontScale="92500" lnSpcReduction="10000"/>
          </a:bodyPr>
          <a:lstStyle/>
          <a:p>
            <a:r>
              <a:rPr lang="en-US" dirty="0">
                <a:solidFill>
                  <a:srgbClr val="FFFF00"/>
                </a:solidFill>
              </a:rPr>
              <a:t>A.6.  Managing and </a:t>
            </a:r>
            <a:r>
              <a:rPr lang="en-US" dirty="0" smtClean="0">
                <a:solidFill>
                  <a:srgbClr val="FFFF00"/>
                </a:solidFill>
              </a:rPr>
              <a:t>Maintaining </a:t>
            </a:r>
            <a:r>
              <a:rPr lang="en-US" dirty="0">
                <a:solidFill>
                  <a:srgbClr val="FFFF00"/>
                </a:solidFill>
              </a:rPr>
              <a:t>Boundaries </a:t>
            </a:r>
            <a:r>
              <a:rPr lang="en-US" dirty="0" smtClean="0">
                <a:solidFill>
                  <a:srgbClr val="FFFF00"/>
                </a:solidFill>
              </a:rPr>
              <a:t>and </a:t>
            </a:r>
            <a:r>
              <a:rPr lang="en-US" dirty="0">
                <a:solidFill>
                  <a:srgbClr val="FFFF00"/>
                </a:solidFill>
              </a:rPr>
              <a:t>Professional </a:t>
            </a:r>
            <a:r>
              <a:rPr lang="en-US" dirty="0" smtClean="0">
                <a:solidFill>
                  <a:srgbClr val="FFFF00"/>
                </a:solidFill>
              </a:rPr>
              <a:t>Relationships</a:t>
            </a:r>
          </a:p>
          <a:p>
            <a:pPr lvl="1"/>
            <a:r>
              <a:rPr lang="en-US" dirty="0">
                <a:solidFill>
                  <a:srgbClr val="FFFF00"/>
                </a:solidFill>
              </a:rPr>
              <a:t>A.6.a.  Previous Relationships </a:t>
            </a:r>
          </a:p>
          <a:p>
            <a:pPr lvl="1"/>
            <a:r>
              <a:rPr lang="en-US" dirty="0">
                <a:solidFill>
                  <a:srgbClr val="FFFF00"/>
                </a:solidFill>
              </a:rPr>
              <a:t>A.6.b.  Extending Counseling </a:t>
            </a:r>
            <a:r>
              <a:rPr lang="en-US" dirty="0" smtClean="0">
                <a:solidFill>
                  <a:srgbClr val="FFFF00"/>
                </a:solidFill>
              </a:rPr>
              <a:t>Boundaries </a:t>
            </a:r>
            <a:endParaRPr lang="en-US" dirty="0">
              <a:solidFill>
                <a:srgbClr val="FFFF00"/>
              </a:solidFill>
            </a:endParaRPr>
          </a:p>
          <a:p>
            <a:pPr lvl="2"/>
            <a:r>
              <a:rPr lang="en-US" dirty="0">
                <a:solidFill>
                  <a:srgbClr val="FFFF00"/>
                </a:solidFill>
              </a:rPr>
              <a:t>Counselors consider the risks and </a:t>
            </a:r>
            <a:r>
              <a:rPr lang="en-US" dirty="0" smtClean="0">
                <a:solidFill>
                  <a:srgbClr val="FFFF00"/>
                </a:solidFill>
              </a:rPr>
              <a:t>benefits </a:t>
            </a:r>
            <a:r>
              <a:rPr lang="en-US" dirty="0">
                <a:solidFill>
                  <a:srgbClr val="FFFF00"/>
                </a:solidFill>
              </a:rPr>
              <a:t>of extending current counseling relationships beyond conventional </a:t>
            </a:r>
            <a:r>
              <a:rPr lang="en-US" dirty="0" smtClean="0">
                <a:solidFill>
                  <a:srgbClr val="FFFF00"/>
                </a:solidFill>
              </a:rPr>
              <a:t>parameters</a:t>
            </a:r>
            <a:r>
              <a:rPr lang="en-US" dirty="0">
                <a:solidFill>
                  <a:srgbClr val="FFFF00"/>
                </a:solidFill>
              </a:rPr>
              <a:t>. Examples include attending a client’s formal ceremony (e.g., a </a:t>
            </a:r>
            <a:r>
              <a:rPr lang="en-US" dirty="0" smtClean="0">
                <a:solidFill>
                  <a:srgbClr val="FFFF00"/>
                </a:solidFill>
              </a:rPr>
              <a:t>wedding/commitment </a:t>
            </a:r>
            <a:r>
              <a:rPr lang="en-US" dirty="0">
                <a:solidFill>
                  <a:srgbClr val="FFFF00"/>
                </a:solidFill>
              </a:rPr>
              <a:t>ceremony or </a:t>
            </a:r>
            <a:r>
              <a:rPr lang="en-US" dirty="0" smtClean="0">
                <a:solidFill>
                  <a:srgbClr val="FFFF00"/>
                </a:solidFill>
              </a:rPr>
              <a:t>graduation</a:t>
            </a:r>
            <a:r>
              <a:rPr lang="en-US" dirty="0">
                <a:solidFill>
                  <a:srgbClr val="FFFF00"/>
                </a:solidFill>
              </a:rPr>
              <a:t>), purchasing a service or </a:t>
            </a:r>
            <a:r>
              <a:rPr lang="en-US" dirty="0" smtClean="0">
                <a:solidFill>
                  <a:srgbClr val="FFFF00"/>
                </a:solidFill>
              </a:rPr>
              <a:t>product </a:t>
            </a:r>
            <a:r>
              <a:rPr lang="en-US" dirty="0">
                <a:solidFill>
                  <a:srgbClr val="FFFF00"/>
                </a:solidFill>
              </a:rPr>
              <a:t>provided by a client (excepting </a:t>
            </a:r>
            <a:r>
              <a:rPr lang="en-US" dirty="0" smtClean="0">
                <a:solidFill>
                  <a:srgbClr val="FFFF00"/>
                </a:solidFill>
              </a:rPr>
              <a:t>unrestricted </a:t>
            </a:r>
            <a:r>
              <a:rPr lang="en-US" dirty="0">
                <a:solidFill>
                  <a:srgbClr val="FFFF00"/>
                </a:solidFill>
              </a:rPr>
              <a:t>bartering), and visiting a client’s ill family member in the hospital. In </a:t>
            </a:r>
            <a:r>
              <a:rPr lang="en-US" dirty="0" smtClean="0">
                <a:solidFill>
                  <a:srgbClr val="FFFF00"/>
                </a:solidFill>
              </a:rPr>
              <a:t>extending </a:t>
            </a:r>
            <a:r>
              <a:rPr lang="en-US" dirty="0">
                <a:solidFill>
                  <a:srgbClr val="FFFF00"/>
                </a:solidFill>
              </a:rPr>
              <a:t>these boundaries, counselors </a:t>
            </a:r>
            <a:r>
              <a:rPr lang="en-US" dirty="0" smtClean="0">
                <a:solidFill>
                  <a:srgbClr val="FFFF00"/>
                </a:solidFill>
              </a:rPr>
              <a:t>take </a:t>
            </a:r>
            <a:r>
              <a:rPr lang="en-US" dirty="0">
                <a:solidFill>
                  <a:srgbClr val="FFFF00"/>
                </a:solidFill>
              </a:rPr>
              <a:t>appropriate professional precautions such as informed consent, consultation, </a:t>
            </a:r>
            <a:r>
              <a:rPr lang="en-US" dirty="0" smtClean="0">
                <a:solidFill>
                  <a:srgbClr val="FFFF00"/>
                </a:solidFill>
              </a:rPr>
              <a:t>supervision</a:t>
            </a:r>
            <a:r>
              <a:rPr lang="en-US" dirty="0">
                <a:solidFill>
                  <a:srgbClr val="FFFF00"/>
                </a:solidFill>
              </a:rPr>
              <a:t>, and documentation </a:t>
            </a:r>
            <a:r>
              <a:rPr lang="en-US" dirty="0" smtClean="0">
                <a:solidFill>
                  <a:srgbClr val="FFFF00"/>
                </a:solidFill>
              </a:rPr>
              <a:t>to </a:t>
            </a:r>
            <a:r>
              <a:rPr lang="en-US" dirty="0">
                <a:solidFill>
                  <a:srgbClr val="FFFF00"/>
                </a:solidFill>
              </a:rPr>
              <a:t>ensure that judgment is not impaired </a:t>
            </a:r>
            <a:r>
              <a:rPr lang="en-US" dirty="0" smtClean="0">
                <a:solidFill>
                  <a:srgbClr val="FFFF00"/>
                </a:solidFill>
              </a:rPr>
              <a:t>and </a:t>
            </a:r>
            <a:r>
              <a:rPr lang="en-US" dirty="0">
                <a:solidFill>
                  <a:srgbClr val="FFFF00"/>
                </a:solidFill>
              </a:rPr>
              <a:t>no harm </a:t>
            </a:r>
            <a:r>
              <a:rPr lang="en-US" dirty="0" smtClean="0">
                <a:solidFill>
                  <a:srgbClr val="FFFF00"/>
                </a:solidFill>
              </a:rPr>
              <a:t>occurs.</a:t>
            </a:r>
            <a:endParaRPr lang="en-US" dirty="0">
              <a:solidFill>
                <a:srgbClr val="FFFF00"/>
              </a:solidFill>
            </a:endParaRPr>
          </a:p>
        </p:txBody>
      </p:sp>
    </p:spTree>
    <p:extLst>
      <p:ext uri="{BB962C8B-B14F-4D97-AF65-F5344CB8AC3E}">
        <p14:creationId xmlns:p14="http://schemas.microsoft.com/office/powerpoint/2010/main" val="365532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Discoveries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What did you discover about mistakes?</a:t>
            </a:r>
            <a:endParaRPr lang="en-US" dirty="0"/>
          </a:p>
        </p:txBody>
      </p:sp>
      <p:pic>
        <p:nvPicPr>
          <p:cNvPr id="1026" name="Picture 2" descr="C:\Users\jwarren4\AppData\Local\Microsoft\Windows\Temporary Internet Files\Content.IE5\7LFBGTAG\MC900078712[1].wmf"/>
          <p:cNvPicPr>
            <a:picLocks noChangeAspect="1" noChangeArrowheads="1"/>
          </p:cNvPicPr>
          <p:nvPr/>
        </p:nvPicPr>
        <p:blipFill>
          <a:blip r:embed="rId2" cstate="print"/>
          <a:srcRect/>
          <a:stretch>
            <a:fillRect/>
          </a:stretch>
        </p:blipFill>
        <p:spPr bwMode="auto">
          <a:xfrm>
            <a:off x="4190999" y="3020078"/>
            <a:ext cx="3200401" cy="3434948"/>
          </a:xfrm>
          <a:prstGeom prst="rect">
            <a:avLst/>
          </a:prstGeom>
          <a:noFill/>
        </p:spPr>
      </p:pic>
    </p:spTree>
    <p:extLst>
      <p:ext uri="{BB962C8B-B14F-4D97-AF65-F5344CB8AC3E}">
        <p14:creationId xmlns:p14="http://schemas.microsoft.com/office/powerpoint/2010/main" val="3292007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normAutofit fontScale="92500" lnSpcReduction="10000"/>
          </a:bodyPr>
          <a:lstStyle/>
          <a:p>
            <a:r>
              <a:rPr lang="en-US" dirty="0">
                <a:solidFill>
                  <a:srgbClr val="FFFF00"/>
                </a:solidFill>
              </a:rPr>
              <a:t>A.6.c.  Documenting Boundary </a:t>
            </a:r>
            <a:r>
              <a:rPr lang="en-US" dirty="0" smtClean="0">
                <a:solidFill>
                  <a:srgbClr val="FFFF00"/>
                </a:solidFill>
              </a:rPr>
              <a:t>Extensions </a:t>
            </a:r>
          </a:p>
          <a:p>
            <a:pPr marL="137160" indent="0">
              <a:buNone/>
            </a:pPr>
            <a:r>
              <a:rPr lang="en-US" dirty="0" smtClean="0">
                <a:solidFill>
                  <a:srgbClr val="FFFF00"/>
                </a:solidFill>
              </a:rPr>
              <a:t>If </a:t>
            </a:r>
            <a:r>
              <a:rPr lang="en-US" dirty="0">
                <a:solidFill>
                  <a:srgbClr val="FFFF00"/>
                </a:solidFill>
              </a:rPr>
              <a:t>counselors extend boundaries </a:t>
            </a:r>
            <a:r>
              <a:rPr lang="en-US" dirty="0" smtClean="0">
                <a:solidFill>
                  <a:srgbClr val="FFFF00"/>
                </a:solidFill>
              </a:rPr>
              <a:t>as described </a:t>
            </a:r>
            <a:r>
              <a:rPr lang="en-US" dirty="0">
                <a:solidFill>
                  <a:srgbClr val="FFFF00"/>
                </a:solidFill>
              </a:rPr>
              <a:t>in A.6.a. and A.6.b., they </a:t>
            </a:r>
            <a:r>
              <a:rPr lang="en-US" dirty="0" smtClean="0">
                <a:solidFill>
                  <a:srgbClr val="FFFF00"/>
                </a:solidFill>
              </a:rPr>
              <a:t>must </a:t>
            </a:r>
            <a:r>
              <a:rPr lang="en-US" dirty="0">
                <a:solidFill>
                  <a:srgbClr val="FFFF00"/>
                </a:solidFill>
              </a:rPr>
              <a:t>officially document, prior to the </a:t>
            </a:r>
            <a:r>
              <a:rPr lang="en-US" dirty="0" smtClean="0">
                <a:solidFill>
                  <a:srgbClr val="FFFF00"/>
                </a:solidFill>
              </a:rPr>
              <a:t>interaction </a:t>
            </a:r>
            <a:r>
              <a:rPr lang="en-US" dirty="0">
                <a:solidFill>
                  <a:srgbClr val="FFFF00"/>
                </a:solidFill>
              </a:rPr>
              <a:t>(when feasible), the rationale </a:t>
            </a:r>
            <a:r>
              <a:rPr lang="en-US" dirty="0" smtClean="0">
                <a:solidFill>
                  <a:srgbClr val="FFFF00"/>
                </a:solidFill>
              </a:rPr>
              <a:t>for </a:t>
            </a:r>
            <a:r>
              <a:rPr lang="en-US" dirty="0">
                <a:solidFill>
                  <a:srgbClr val="FFFF00"/>
                </a:solidFill>
              </a:rPr>
              <a:t>such an interaction, the potential </a:t>
            </a:r>
            <a:r>
              <a:rPr lang="en-US" dirty="0" smtClean="0">
                <a:solidFill>
                  <a:srgbClr val="FFFF00"/>
                </a:solidFill>
              </a:rPr>
              <a:t>benefit</a:t>
            </a:r>
            <a:r>
              <a:rPr lang="en-US" dirty="0">
                <a:solidFill>
                  <a:srgbClr val="FFFF00"/>
                </a:solidFill>
              </a:rPr>
              <a:t>, and anticipated consequences </a:t>
            </a:r>
            <a:r>
              <a:rPr lang="en-US" dirty="0" smtClean="0">
                <a:solidFill>
                  <a:srgbClr val="FFFF00"/>
                </a:solidFill>
              </a:rPr>
              <a:t>for </a:t>
            </a:r>
            <a:r>
              <a:rPr lang="en-US" dirty="0">
                <a:solidFill>
                  <a:srgbClr val="FFFF00"/>
                </a:solidFill>
              </a:rPr>
              <a:t>the client or former client and other </a:t>
            </a:r>
            <a:r>
              <a:rPr lang="en-US" dirty="0" smtClean="0">
                <a:solidFill>
                  <a:srgbClr val="FFFF00"/>
                </a:solidFill>
              </a:rPr>
              <a:t>individuals </a:t>
            </a:r>
            <a:r>
              <a:rPr lang="en-US" dirty="0">
                <a:solidFill>
                  <a:srgbClr val="FFFF00"/>
                </a:solidFill>
              </a:rPr>
              <a:t>significantly involved with </a:t>
            </a:r>
            <a:r>
              <a:rPr lang="en-US" dirty="0" smtClean="0">
                <a:solidFill>
                  <a:srgbClr val="FFFF00"/>
                </a:solidFill>
              </a:rPr>
              <a:t>the </a:t>
            </a:r>
            <a:r>
              <a:rPr lang="en-US" dirty="0">
                <a:solidFill>
                  <a:srgbClr val="FFFF00"/>
                </a:solidFill>
              </a:rPr>
              <a:t>client or former </a:t>
            </a:r>
            <a:r>
              <a:rPr lang="en-US" dirty="0" smtClean="0">
                <a:solidFill>
                  <a:srgbClr val="FFFF00"/>
                </a:solidFill>
              </a:rPr>
              <a:t>client</a:t>
            </a:r>
            <a:r>
              <a:rPr lang="en-US" dirty="0">
                <a:solidFill>
                  <a:srgbClr val="FFFF00"/>
                </a:solidFill>
              </a:rPr>
              <a:t>. When unintentional harm occurs to the client </a:t>
            </a:r>
            <a:r>
              <a:rPr lang="en-US" dirty="0" smtClean="0">
                <a:solidFill>
                  <a:srgbClr val="FFFF00"/>
                </a:solidFill>
              </a:rPr>
              <a:t>or </a:t>
            </a:r>
            <a:r>
              <a:rPr lang="en-US" dirty="0">
                <a:solidFill>
                  <a:srgbClr val="FFFF00"/>
                </a:solidFill>
              </a:rPr>
              <a:t>former client, or to an </a:t>
            </a:r>
            <a:r>
              <a:rPr lang="en-US" dirty="0" smtClean="0">
                <a:solidFill>
                  <a:srgbClr val="FFFF00"/>
                </a:solidFill>
              </a:rPr>
              <a:t>individual significantly </a:t>
            </a:r>
            <a:r>
              <a:rPr lang="en-US" dirty="0">
                <a:solidFill>
                  <a:srgbClr val="FFFF00"/>
                </a:solidFill>
              </a:rPr>
              <a:t>involved with the client </a:t>
            </a:r>
            <a:r>
              <a:rPr lang="en-US" dirty="0" smtClean="0">
                <a:solidFill>
                  <a:srgbClr val="FFFF00"/>
                </a:solidFill>
              </a:rPr>
              <a:t>or </a:t>
            </a:r>
            <a:r>
              <a:rPr lang="en-US" dirty="0">
                <a:solidFill>
                  <a:srgbClr val="FFFF00"/>
                </a:solidFill>
              </a:rPr>
              <a:t>former client</a:t>
            </a:r>
            <a:r>
              <a:rPr lang="en-US" dirty="0"/>
              <a:t>, </a:t>
            </a:r>
            <a:r>
              <a:rPr lang="en-US" dirty="0">
                <a:solidFill>
                  <a:srgbClr val="FFFF00"/>
                </a:solidFill>
              </a:rPr>
              <a:t>the counselor must </a:t>
            </a:r>
            <a:r>
              <a:rPr lang="en-US" dirty="0" smtClean="0">
                <a:solidFill>
                  <a:srgbClr val="FFFF00"/>
                </a:solidFill>
              </a:rPr>
              <a:t>show </a:t>
            </a:r>
            <a:r>
              <a:rPr lang="en-US" dirty="0">
                <a:solidFill>
                  <a:srgbClr val="FFFF00"/>
                </a:solidFill>
              </a:rPr>
              <a:t>evidence of an attempt to </a:t>
            </a:r>
            <a:r>
              <a:rPr lang="en-US" dirty="0" smtClean="0">
                <a:solidFill>
                  <a:srgbClr val="FFFF00"/>
                </a:solidFill>
              </a:rPr>
              <a:t>remedy such </a:t>
            </a:r>
            <a:r>
              <a:rPr lang="en-US" dirty="0">
                <a:solidFill>
                  <a:srgbClr val="FFFF00"/>
                </a:solidFill>
              </a:rPr>
              <a:t>harm</a:t>
            </a:r>
            <a:r>
              <a:rPr lang="en-US" dirty="0"/>
              <a:t>.</a:t>
            </a:r>
          </a:p>
        </p:txBody>
      </p:sp>
    </p:spTree>
    <p:extLst>
      <p:ext uri="{BB962C8B-B14F-4D97-AF65-F5344CB8AC3E}">
        <p14:creationId xmlns:p14="http://schemas.microsoft.com/office/powerpoint/2010/main" val="1306935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normAutofit fontScale="40000" lnSpcReduction="20000"/>
          </a:bodyPr>
          <a:lstStyle/>
          <a:p>
            <a:r>
              <a:rPr lang="en-US" sz="5100" dirty="0" smtClean="0"/>
              <a:t>A. 6. d. Role Changes</a:t>
            </a:r>
          </a:p>
          <a:p>
            <a:pPr marL="585216" lvl="1" indent="0">
              <a:buNone/>
            </a:pPr>
            <a:endParaRPr lang="en-US" sz="2800" dirty="0" smtClean="0"/>
          </a:p>
          <a:p>
            <a:pPr marL="585216" lvl="1" indent="0">
              <a:buNone/>
            </a:pPr>
            <a:r>
              <a:rPr lang="en-US" sz="4500" dirty="0" smtClean="0"/>
              <a:t>When </a:t>
            </a:r>
            <a:r>
              <a:rPr lang="en-US" sz="4500" dirty="0"/>
              <a:t>counselors change a role from </a:t>
            </a:r>
            <a:r>
              <a:rPr lang="en-US" sz="4500" dirty="0" smtClean="0"/>
              <a:t>the </a:t>
            </a:r>
            <a:r>
              <a:rPr lang="en-US" sz="4500" dirty="0"/>
              <a:t>original or most recent contracted </a:t>
            </a:r>
            <a:r>
              <a:rPr lang="en-US" sz="4500" dirty="0" smtClean="0"/>
              <a:t>relationship</a:t>
            </a:r>
            <a:r>
              <a:rPr lang="en-US" sz="4500" dirty="0"/>
              <a:t>, they obtain informed </a:t>
            </a:r>
            <a:r>
              <a:rPr lang="en-US" sz="4500" dirty="0" smtClean="0"/>
              <a:t>consent </a:t>
            </a:r>
            <a:r>
              <a:rPr lang="en-US" sz="4500" dirty="0"/>
              <a:t>from the client and explain the </a:t>
            </a:r>
            <a:r>
              <a:rPr lang="en-US" sz="4500" dirty="0" smtClean="0"/>
              <a:t>client’s </a:t>
            </a:r>
            <a:r>
              <a:rPr lang="en-US" sz="4500" dirty="0"/>
              <a:t>right to refuse services related </a:t>
            </a:r>
            <a:r>
              <a:rPr lang="en-US" sz="4500" dirty="0" smtClean="0"/>
              <a:t>to </a:t>
            </a:r>
            <a:r>
              <a:rPr lang="en-US" sz="4500" dirty="0"/>
              <a:t>the change. Examples of role changes </a:t>
            </a:r>
            <a:r>
              <a:rPr lang="en-US" sz="4500" dirty="0" smtClean="0"/>
              <a:t>include</a:t>
            </a:r>
            <a:r>
              <a:rPr lang="en-US" sz="4500" dirty="0"/>
              <a:t>, but are not limited to </a:t>
            </a:r>
            <a:endParaRPr lang="en-US" sz="4500" dirty="0" smtClean="0"/>
          </a:p>
          <a:p>
            <a:pPr marL="585216" lvl="1" indent="0">
              <a:buNone/>
            </a:pPr>
            <a:r>
              <a:rPr lang="en-US" sz="4500" dirty="0" smtClean="0">
                <a:solidFill>
                  <a:srgbClr val="FFFF00"/>
                </a:solidFill>
              </a:rPr>
              <a:t>1</a:t>
            </a:r>
            <a:r>
              <a:rPr lang="en-US" sz="4500" dirty="0">
                <a:solidFill>
                  <a:srgbClr val="FFFF00"/>
                </a:solidFill>
              </a:rPr>
              <a:t>.  changing from individual to relationship or family counseling, </a:t>
            </a:r>
          </a:p>
          <a:p>
            <a:pPr marL="585216" lvl="1" indent="0">
              <a:buNone/>
            </a:pPr>
            <a:r>
              <a:rPr lang="en-US" sz="4500" dirty="0">
                <a:solidFill>
                  <a:srgbClr val="FFFF00"/>
                </a:solidFill>
              </a:rPr>
              <a:t>or vice versa; </a:t>
            </a:r>
          </a:p>
          <a:p>
            <a:pPr marL="585216" lvl="1" indent="0">
              <a:buNone/>
            </a:pPr>
            <a:r>
              <a:rPr lang="en-US" sz="4500" dirty="0">
                <a:solidFill>
                  <a:srgbClr val="FFFF00"/>
                </a:solidFill>
              </a:rPr>
              <a:t>2.  changing from an evaluative </a:t>
            </a:r>
            <a:r>
              <a:rPr lang="en-US" sz="4500" dirty="0" smtClean="0">
                <a:solidFill>
                  <a:srgbClr val="FFFF00"/>
                </a:solidFill>
              </a:rPr>
              <a:t>role </a:t>
            </a:r>
            <a:r>
              <a:rPr lang="en-US" sz="4500" dirty="0">
                <a:solidFill>
                  <a:srgbClr val="FFFF00"/>
                </a:solidFill>
              </a:rPr>
              <a:t>to a therapeutic role, or vice </a:t>
            </a:r>
          </a:p>
          <a:p>
            <a:pPr marL="585216" lvl="1" indent="0">
              <a:buNone/>
            </a:pPr>
            <a:r>
              <a:rPr lang="en-US" sz="4500" dirty="0">
                <a:solidFill>
                  <a:srgbClr val="FFFF00"/>
                </a:solidFill>
              </a:rPr>
              <a:t>versa; and</a:t>
            </a:r>
          </a:p>
          <a:p>
            <a:pPr marL="585216" lvl="1" indent="0">
              <a:buNone/>
            </a:pPr>
            <a:r>
              <a:rPr lang="en-US" sz="4500" dirty="0" smtClean="0">
                <a:solidFill>
                  <a:srgbClr val="FFFF00"/>
                </a:solidFill>
              </a:rPr>
              <a:t>3.  changing </a:t>
            </a:r>
            <a:r>
              <a:rPr lang="en-US" sz="4500" dirty="0">
                <a:solidFill>
                  <a:srgbClr val="FFFF00"/>
                </a:solidFill>
              </a:rPr>
              <a:t>from a counselor to a </a:t>
            </a:r>
            <a:r>
              <a:rPr lang="en-US" sz="4500" dirty="0" smtClean="0">
                <a:solidFill>
                  <a:srgbClr val="FFFF00"/>
                </a:solidFill>
              </a:rPr>
              <a:t>mediator </a:t>
            </a:r>
            <a:r>
              <a:rPr lang="en-US" sz="4500" dirty="0">
                <a:solidFill>
                  <a:srgbClr val="FFFF00"/>
                </a:solidFill>
              </a:rPr>
              <a:t>role, or vice versa. </a:t>
            </a:r>
            <a:endParaRPr lang="en-US" sz="4500" dirty="0" smtClean="0">
              <a:solidFill>
                <a:srgbClr val="FFFF00"/>
              </a:solidFill>
            </a:endParaRPr>
          </a:p>
          <a:p>
            <a:pPr marL="1499616" lvl="1" indent="-914400">
              <a:buAutoNum type="arabicPeriod" startAt="3"/>
            </a:pPr>
            <a:endParaRPr lang="en-US" sz="4500" dirty="0">
              <a:solidFill>
                <a:srgbClr val="FFFF00"/>
              </a:solidFill>
            </a:endParaRPr>
          </a:p>
          <a:p>
            <a:pPr marL="585216" lvl="1" indent="0">
              <a:buNone/>
            </a:pPr>
            <a:r>
              <a:rPr lang="en-US" sz="4500" dirty="0"/>
              <a:t>Clients must be fully informed of </a:t>
            </a:r>
            <a:r>
              <a:rPr lang="en-US" sz="4500" dirty="0" smtClean="0"/>
              <a:t>any </a:t>
            </a:r>
            <a:r>
              <a:rPr lang="en-US" sz="4500" dirty="0"/>
              <a:t>anticipated consequences (e.g., </a:t>
            </a:r>
            <a:r>
              <a:rPr lang="en-US" sz="4500" dirty="0" smtClean="0"/>
              <a:t>financial</a:t>
            </a:r>
            <a:r>
              <a:rPr lang="en-US" sz="4500" dirty="0"/>
              <a:t>, legal, personal, therapeutic) </a:t>
            </a:r>
            <a:r>
              <a:rPr lang="en-US" sz="4500" dirty="0" smtClean="0"/>
              <a:t>of </a:t>
            </a:r>
            <a:r>
              <a:rPr lang="en-US" sz="4500" dirty="0"/>
              <a:t>counselor role changes</a:t>
            </a:r>
            <a:endParaRPr lang="en-US" sz="4500" dirty="0" smtClean="0"/>
          </a:p>
        </p:txBody>
      </p:sp>
    </p:spTree>
    <p:extLst>
      <p:ext uri="{BB962C8B-B14F-4D97-AF65-F5344CB8AC3E}">
        <p14:creationId xmlns:p14="http://schemas.microsoft.com/office/powerpoint/2010/main" val="2040898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normAutofit/>
          </a:bodyPr>
          <a:lstStyle/>
          <a:p>
            <a:r>
              <a:rPr lang="en-US" dirty="0" smtClean="0">
                <a:solidFill>
                  <a:srgbClr val="FFFF00"/>
                </a:solidFill>
              </a:rPr>
              <a:t>A. 6. e. Nonprofessional Interactions or </a:t>
            </a:r>
            <a:r>
              <a:rPr lang="en-US" dirty="0">
                <a:solidFill>
                  <a:srgbClr val="FFFF00"/>
                </a:solidFill>
              </a:rPr>
              <a:t>Relationships (Other </a:t>
            </a:r>
            <a:r>
              <a:rPr lang="en-US" dirty="0" smtClean="0">
                <a:solidFill>
                  <a:srgbClr val="FFFF00"/>
                </a:solidFill>
              </a:rPr>
              <a:t>Than </a:t>
            </a:r>
            <a:r>
              <a:rPr lang="en-US" dirty="0">
                <a:solidFill>
                  <a:srgbClr val="FFFF00"/>
                </a:solidFill>
              </a:rPr>
              <a:t>Sexual or Romantic </a:t>
            </a:r>
            <a:r>
              <a:rPr lang="en-US" dirty="0" smtClean="0">
                <a:solidFill>
                  <a:srgbClr val="FFFF00"/>
                </a:solidFill>
              </a:rPr>
              <a:t>Interactions or Relationships</a:t>
            </a:r>
            <a:endParaRPr lang="en-US" dirty="0">
              <a:solidFill>
                <a:srgbClr val="FFFF00"/>
              </a:solidFill>
            </a:endParaRPr>
          </a:p>
          <a:p>
            <a:pPr lvl="1"/>
            <a:r>
              <a:rPr lang="en-US" dirty="0"/>
              <a:t>Counselors avoid entering into nonprofessional relationships with former clients, their romantic partners, or their family members when the interaction is potentially harmful to the client. </a:t>
            </a:r>
            <a:r>
              <a:rPr lang="en-US" dirty="0">
                <a:solidFill>
                  <a:srgbClr val="FFFF00"/>
                </a:solidFill>
              </a:rPr>
              <a:t>This applies to both in-person and electronic interactions or relationships.</a:t>
            </a:r>
          </a:p>
          <a:p>
            <a:pPr marL="585216" lvl="1" indent="0">
              <a:buNone/>
            </a:pPr>
            <a:endParaRPr lang="en-US" sz="2800" dirty="0"/>
          </a:p>
          <a:p>
            <a:endParaRPr lang="en-US" dirty="0"/>
          </a:p>
        </p:txBody>
      </p:sp>
    </p:spTree>
    <p:extLst>
      <p:ext uri="{BB962C8B-B14F-4D97-AF65-F5344CB8AC3E}">
        <p14:creationId xmlns:p14="http://schemas.microsoft.com/office/powerpoint/2010/main" val="3564969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lstStyle/>
          <a:p>
            <a:pPr marL="585216" lvl="1" indent="0">
              <a:buNone/>
            </a:pPr>
            <a:r>
              <a:rPr lang="en-US" sz="2800" dirty="0"/>
              <a:t>A.7.  Roles and Relationships </a:t>
            </a:r>
            <a:r>
              <a:rPr lang="en-US" sz="2800" dirty="0" smtClean="0"/>
              <a:t> at </a:t>
            </a:r>
            <a:r>
              <a:rPr lang="en-US" sz="2800" dirty="0"/>
              <a:t>Individual, Group, </a:t>
            </a:r>
            <a:r>
              <a:rPr lang="en-US" sz="2800" dirty="0" smtClean="0"/>
              <a:t>Institutional</a:t>
            </a:r>
            <a:r>
              <a:rPr lang="en-US" sz="2800" dirty="0"/>
              <a:t>, and </a:t>
            </a:r>
            <a:r>
              <a:rPr lang="en-US" sz="2800" dirty="0" smtClean="0"/>
              <a:t>Societal Levels</a:t>
            </a:r>
          </a:p>
          <a:p>
            <a:pPr marL="585216" lvl="1" indent="0">
              <a:buNone/>
            </a:pPr>
            <a:r>
              <a:rPr lang="en-US" sz="2800" dirty="0"/>
              <a:t>	</a:t>
            </a:r>
            <a:r>
              <a:rPr lang="en-US" dirty="0" smtClean="0"/>
              <a:t>Advocacy</a:t>
            </a:r>
          </a:p>
          <a:p>
            <a:pPr marL="585216" lvl="1" indent="0">
              <a:buNone/>
            </a:pPr>
            <a:r>
              <a:rPr lang="en-US" dirty="0" smtClean="0"/>
              <a:t>	Confidentiality and Advocacy </a:t>
            </a:r>
            <a:endParaRPr lang="en-US" dirty="0"/>
          </a:p>
          <a:p>
            <a:pPr marL="585216" lvl="1" indent="0">
              <a:buNone/>
            </a:pPr>
            <a:r>
              <a:rPr lang="en-US" sz="3200" dirty="0"/>
              <a:t>Multiple Clients</a:t>
            </a:r>
          </a:p>
          <a:p>
            <a:pPr marL="585216" lvl="1" indent="0">
              <a:buNone/>
            </a:pPr>
            <a:r>
              <a:rPr lang="en-US" sz="3200" dirty="0"/>
              <a:t>Group Work </a:t>
            </a:r>
          </a:p>
          <a:p>
            <a:pPr marL="585216" lvl="1" indent="0">
              <a:buNone/>
            </a:pPr>
            <a:r>
              <a:rPr lang="en-US" sz="2800" dirty="0"/>
              <a:t>	Screening/Protecting </a:t>
            </a:r>
            <a:endParaRPr lang="en-US" sz="2800" dirty="0" smtClean="0"/>
          </a:p>
          <a:p>
            <a:pPr marL="585216" lvl="1" indent="0">
              <a:buNone/>
            </a:pPr>
            <a:r>
              <a:rPr lang="en-US" sz="2800" dirty="0" smtClean="0">
                <a:solidFill>
                  <a:srgbClr val="FFFF00"/>
                </a:solidFill>
              </a:rPr>
              <a:t>End of life care gone</a:t>
            </a:r>
            <a:endParaRPr lang="en-US" sz="2800" dirty="0">
              <a:solidFill>
                <a:srgbClr val="FFFF00"/>
              </a:solidFill>
            </a:endParaRPr>
          </a:p>
          <a:p>
            <a:endParaRPr lang="en-US" dirty="0"/>
          </a:p>
        </p:txBody>
      </p:sp>
    </p:spTree>
    <p:extLst>
      <p:ext uri="{BB962C8B-B14F-4D97-AF65-F5344CB8AC3E}">
        <p14:creationId xmlns:p14="http://schemas.microsoft.com/office/powerpoint/2010/main" val="75812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normAutofit/>
          </a:bodyPr>
          <a:lstStyle/>
          <a:p>
            <a:r>
              <a:rPr lang="en-US" dirty="0" smtClean="0"/>
              <a:t>Fees and Business Practices </a:t>
            </a:r>
          </a:p>
          <a:p>
            <a:r>
              <a:rPr lang="en-US" dirty="0">
                <a:solidFill>
                  <a:srgbClr val="FFFF00"/>
                </a:solidFill>
              </a:rPr>
              <a:t>A.10.a. Self-Referral </a:t>
            </a:r>
          </a:p>
          <a:p>
            <a:pPr lvl="1"/>
            <a:r>
              <a:rPr lang="en-US" dirty="0">
                <a:solidFill>
                  <a:srgbClr val="FFFF00"/>
                </a:solidFill>
              </a:rPr>
              <a:t>Counselors working in an organization </a:t>
            </a:r>
            <a:r>
              <a:rPr lang="en-US" dirty="0" smtClean="0">
                <a:solidFill>
                  <a:srgbClr val="FFFF00"/>
                </a:solidFill>
              </a:rPr>
              <a:t>(</a:t>
            </a:r>
            <a:r>
              <a:rPr lang="en-US" dirty="0">
                <a:solidFill>
                  <a:srgbClr val="FFFF00"/>
                </a:solidFill>
              </a:rPr>
              <a:t>e.g., school, agency, institution) that </a:t>
            </a:r>
            <a:r>
              <a:rPr lang="en-US" dirty="0" smtClean="0">
                <a:solidFill>
                  <a:srgbClr val="FFFF00"/>
                </a:solidFill>
              </a:rPr>
              <a:t>provides </a:t>
            </a:r>
            <a:r>
              <a:rPr lang="en-US" dirty="0">
                <a:solidFill>
                  <a:srgbClr val="FFFF00"/>
                </a:solidFill>
              </a:rPr>
              <a:t>counseling services do not </a:t>
            </a:r>
            <a:r>
              <a:rPr lang="en-US" dirty="0" smtClean="0">
                <a:solidFill>
                  <a:srgbClr val="FFFF00"/>
                </a:solidFill>
              </a:rPr>
              <a:t>refer </a:t>
            </a:r>
            <a:r>
              <a:rPr lang="en-US" dirty="0">
                <a:solidFill>
                  <a:srgbClr val="FFFF00"/>
                </a:solidFill>
              </a:rPr>
              <a:t>clients to their private practice </a:t>
            </a:r>
            <a:r>
              <a:rPr lang="en-US" dirty="0" smtClean="0">
                <a:solidFill>
                  <a:srgbClr val="FFFF00"/>
                </a:solidFill>
              </a:rPr>
              <a:t>unless </a:t>
            </a:r>
            <a:r>
              <a:rPr lang="en-US" dirty="0">
                <a:solidFill>
                  <a:srgbClr val="FFFF00"/>
                </a:solidFill>
              </a:rPr>
              <a:t>the policies of a particular organization make explicit provisions for </a:t>
            </a:r>
            <a:r>
              <a:rPr lang="en-US" dirty="0" smtClean="0">
                <a:solidFill>
                  <a:srgbClr val="FFFF00"/>
                </a:solidFill>
              </a:rPr>
              <a:t>self-referrals</a:t>
            </a:r>
            <a:r>
              <a:rPr lang="en-US" dirty="0">
                <a:solidFill>
                  <a:srgbClr val="FFFF00"/>
                </a:solidFill>
              </a:rPr>
              <a:t>. In such instances, the clients must be </a:t>
            </a:r>
            <a:r>
              <a:rPr lang="en-US" dirty="0" smtClean="0">
                <a:solidFill>
                  <a:srgbClr val="FFFF00"/>
                </a:solidFill>
              </a:rPr>
              <a:t>informed </a:t>
            </a:r>
            <a:r>
              <a:rPr lang="en-US" dirty="0">
                <a:solidFill>
                  <a:srgbClr val="FFFF00"/>
                </a:solidFill>
              </a:rPr>
              <a:t>of other options </a:t>
            </a:r>
            <a:r>
              <a:rPr lang="en-US" dirty="0" smtClean="0">
                <a:solidFill>
                  <a:srgbClr val="FFFF00"/>
                </a:solidFill>
              </a:rPr>
              <a:t>open </a:t>
            </a:r>
            <a:r>
              <a:rPr lang="en-US" dirty="0">
                <a:solidFill>
                  <a:srgbClr val="FFFF00"/>
                </a:solidFill>
              </a:rPr>
              <a:t>to them should they seek private </a:t>
            </a:r>
            <a:r>
              <a:rPr lang="en-US" dirty="0" smtClean="0">
                <a:solidFill>
                  <a:srgbClr val="FFFF00"/>
                </a:solidFill>
              </a:rPr>
              <a:t>counseling </a:t>
            </a:r>
            <a:r>
              <a:rPr lang="en-US" dirty="0">
                <a:solidFill>
                  <a:srgbClr val="FFFF00"/>
                </a:solidFill>
              </a:rPr>
              <a:t>services</a:t>
            </a:r>
          </a:p>
        </p:txBody>
      </p:sp>
    </p:spTree>
    <p:extLst>
      <p:ext uri="{BB962C8B-B14F-4D97-AF65-F5344CB8AC3E}">
        <p14:creationId xmlns:p14="http://schemas.microsoft.com/office/powerpoint/2010/main" val="2179372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lstStyle/>
          <a:p>
            <a:r>
              <a:rPr lang="en-US" dirty="0">
                <a:solidFill>
                  <a:srgbClr val="FFFF00"/>
                </a:solidFill>
              </a:rPr>
              <a:t>A.10.b.  Unacceptable Business </a:t>
            </a:r>
            <a:r>
              <a:rPr lang="en-US" dirty="0" smtClean="0">
                <a:solidFill>
                  <a:srgbClr val="FFFF00"/>
                </a:solidFill>
              </a:rPr>
              <a:t>Practices </a:t>
            </a:r>
            <a:endParaRPr lang="en-US" dirty="0">
              <a:solidFill>
                <a:srgbClr val="FFFF00"/>
              </a:solidFill>
            </a:endParaRPr>
          </a:p>
          <a:p>
            <a:pPr lvl="1"/>
            <a:r>
              <a:rPr lang="en-US" dirty="0" smtClean="0"/>
              <a:t>No fee splitting</a:t>
            </a:r>
          </a:p>
          <a:p>
            <a:pPr marL="585216" lvl="1" indent="0">
              <a:buNone/>
            </a:pPr>
            <a:r>
              <a:rPr lang="en-US" sz="2800" dirty="0" smtClean="0"/>
              <a:t> A 10 c. Establishing Fees</a:t>
            </a:r>
          </a:p>
          <a:p>
            <a:pPr marL="585216" lvl="1" indent="0">
              <a:buNone/>
            </a:pPr>
            <a:r>
              <a:rPr lang="en-US" sz="2800" dirty="0" smtClean="0"/>
              <a:t>A 10 d. Nonpayment of Fees</a:t>
            </a:r>
          </a:p>
          <a:p>
            <a:r>
              <a:rPr lang="en-US" dirty="0" smtClean="0"/>
              <a:t>Bartering (</a:t>
            </a:r>
            <a:r>
              <a:rPr lang="en-US" dirty="0" smtClean="0">
                <a:solidFill>
                  <a:srgbClr val="FFFF00"/>
                </a:solidFill>
              </a:rPr>
              <a:t>not in Wyoming-state rules</a:t>
            </a:r>
            <a:r>
              <a:rPr lang="en-US" dirty="0" smtClean="0"/>
              <a:t>)</a:t>
            </a:r>
          </a:p>
          <a:p>
            <a:r>
              <a:rPr lang="en-US" dirty="0" smtClean="0"/>
              <a:t>Receiving Gifts (schools?)</a:t>
            </a:r>
          </a:p>
        </p:txBody>
      </p:sp>
      <p:pic>
        <p:nvPicPr>
          <p:cNvPr id="1027" name="Picture 3" descr="C:\Users\jwarren4\AppData\Local\Microsoft\Windows\Temporary Internet Files\Content.IE5\1CAUE4H8\MP9004028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114800"/>
            <a:ext cx="2987040" cy="224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09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lstStyle/>
          <a:p>
            <a:r>
              <a:rPr lang="en-US" dirty="0"/>
              <a:t>Termination and Referral</a:t>
            </a:r>
          </a:p>
          <a:p>
            <a:pPr lvl="1"/>
            <a:r>
              <a:rPr lang="en-US" dirty="0"/>
              <a:t>If counselors </a:t>
            </a:r>
            <a:r>
              <a:rPr lang="en-US" dirty="0">
                <a:solidFill>
                  <a:srgbClr val="FFFF00"/>
                </a:solidFill>
              </a:rPr>
              <a:t>lack the competence </a:t>
            </a:r>
            <a:r>
              <a:rPr lang="en-US" dirty="0"/>
              <a:t>to be of professional assistance to clients, they avoid entering or continuing counseling relationships…</a:t>
            </a:r>
          </a:p>
          <a:p>
            <a:endParaRPr lang="en-US" dirty="0"/>
          </a:p>
        </p:txBody>
      </p:sp>
      <p:pic>
        <p:nvPicPr>
          <p:cNvPr id="1026" name="Picture 2" descr="C:\Users\jwarren4\AppData\Local\Microsoft\Windows\Temporary Internet Files\Content.IE5\079LQ6MK\MP9004486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093" y="3276600"/>
            <a:ext cx="281536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40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A-Counseling Relationship</a:t>
            </a:r>
          </a:p>
        </p:txBody>
      </p:sp>
      <p:sp>
        <p:nvSpPr>
          <p:cNvPr id="3" name="Content Placeholder 2"/>
          <p:cNvSpPr>
            <a:spLocks noGrp="1"/>
          </p:cNvSpPr>
          <p:nvPr>
            <p:ph idx="1"/>
          </p:nvPr>
        </p:nvSpPr>
        <p:spPr/>
        <p:txBody>
          <a:bodyPr>
            <a:normAutofit fontScale="77500" lnSpcReduction="20000"/>
          </a:bodyPr>
          <a:lstStyle/>
          <a:p>
            <a:r>
              <a:rPr lang="en-US" sz="3200" dirty="0"/>
              <a:t>A.11. Termination and </a:t>
            </a:r>
            <a:r>
              <a:rPr lang="en-US" sz="3200" dirty="0" smtClean="0"/>
              <a:t>Referral</a:t>
            </a:r>
          </a:p>
          <a:p>
            <a:pPr lvl="1"/>
            <a:r>
              <a:rPr lang="en-US" sz="3300" dirty="0">
                <a:solidFill>
                  <a:srgbClr val="FFFF00"/>
                </a:solidFill>
              </a:rPr>
              <a:t>A.11.a. </a:t>
            </a:r>
            <a:r>
              <a:rPr lang="en-US" sz="3300" dirty="0">
                <a:solidFill>
                  <a:schemeClr val="accent3">
                    <a:lumMod val="40000"/>
                    <a:lumOff val="60000"/>
                  </a:schemeClr>
                </a:solidFill>
              </a:rPr>
              <a:t>Competence</a:t>
            </a:r>
            <a:r>
              <a:rPr lang="en-US" sz="3300" dirty="0">
                <a:solidFill>
                  <a:srgbClr val="FFFF00"/>
                </a:solidFill>
              </a:rPr>
              <a:t> </a:t>
            </a:r>
            <a:r>
              <a:rPr lang="en-US" sz="3300" dirty="0" smtClean="0">
                <a:solidFill>
                  <a:srgbClr val="FFFF00"/>
                </a:solidFill>
              </a:rPr>
              <a:t>Within Termination </a:t>
            </a:r>
            <a:r>
              <a:rPr lang="en-US" sz="3300" dirty="0">
                <a:solidFill>
                  <a:srgbClr val="FFFF00"/>
                </a:solidFill>
              </a:rPr>
              <a:t>and Referral </a:t>
            </a:r>
            <a:endParaRPr lang="en-US" sz="3300" dirty="0" smtClean="0">
              <a:solidFill>
                <a:srgbClr val="FFFF00"/>
              </a:solidFill>
            </a:endParaRPr>
          </a:p>
          <a:p>
            <a:pPr lvl="1"/>
            <a:r>
              <a:rPr lang="en-US" sz="3300" dirty="0">
                <a:solidFill>
                  <a:srgbClr val="FFFF00"/>
                </a:solidFill>
              </a:rPr>
              <a:t>A.11.b. </a:t>
            </a:r>
            <a:r>
              <a:rPr lang="en-US" sz="3300" dirty="0">
                <a:solidFill>
                  <a:schemeClr val="accent3">
                    <a:lumMod val="40000"/>
                    <a:lumOff val="60000"/>
                  </a:schemeClr>
                </a:solidFill>
              </a:rPr>
              <a:t>Values</a:t>
            </a:r>
            <a:r>
              <a:rPr lang="en-US" sz="3300" dirty="0">
                <a:solidFill>
                  <a:srgbClr val="FFFF00"/>
                </a:solidFill>
              </a:rPr>
              <a:t> Within </a:t>
            </a:r>
            <a:r>
              <a:rPr lang="en-US" sz="3300" dirty="0" smtClean="0">
                <a:solidFill>
                  <a:srgbClr val="FFFF00"/>
                </a:solidFill>
              </a:rPr>
              <a:t>Termination </a:t>
            </a:r>
            <a:r>
              <a:rPr lang="en-US" sz="3300" dirty="0">
                <a:solidFill>
                  <a:srgbClr val="FFFF00"/>
                </a:solidFill>
              </a:rPr>
              <a:t>and Referral </a:t>
            </a:r>
          </a:p>
          <a:p>
            <a:pPr lvl="1"/>
            <a:r>
              <a:rPr lang="en-US" dirty="0">
                <a:solidFill>
                  <a:srgbClr val="FFFF00"/>
                </a:solidFill>
              </a:rPr>
              <a:t>Counselors refrain from referring prospective and current clients based solely </a:t>
            </a:r>
            <a:r>
              <a:rPr lang="en-US" dirty="0" smtClean="0">
                <a:solidFill>
                  <a:srgbClr val="FFFF00"/>
                </a:solidFill>
              </a:rPr>
              <a:t>on </a:t>
            </a:r>
            <a:r>
              <a:rPr lang="en-US" dirty="0">
                <a:solidFill>
                  <a:srgbClr val="FFFF00"/>
                </a:solidFill>
              </a:rPr>
              <a:t>the counselor’s personally held values, attitudes, beliefs, and behaviors. </a:t>
            </a:r>
            <a:r>
              <a:rPr lang="en-US" dirty="0" smtClean="0">
                <a:solidFill>
                  <a:srgbClr val="FFFF00"/>
                </a:solidFill>
              </a:rPr>
              <a:t>Counselors </a:t>
            </a:r>
            <a:r>
              <a:rPr lang="en-US" dirty="0">
                <a:solidFill>
                  <a:srgbClr val="FFFF00"/>
                </a:solidFill>
              </a:rPr>
              <a:t>respect the diversity of </a:t>
            </a:r>
            <a:r>
              <a:rPr lang="en-US" dirty="0" smtClean="0">
                <a:solidFill>
                  <a:srgbClr val="FFFF00"/>
                </a:solidFill>
              </a:rPr>
              <a:t>clients </a:t>
            </a:r>
            <a:r>
              <a:rPr lang="en-US" dirty="0">
                <a:solidFill>
                  <a:srgbClr val="FFFF00"/>
                </a:solidFill>
              </a:rPr>
              <a:t>and seek training in areas in </a:t>
            </a:r>
            <a:r>
              <a:rPr lang="en-US" dirty="0" smtClean="0">
                <a:solidFill>
                  <a:srgbClr val="FFFF00"/>
                </a:solidFill>
              </a:rPr>
              <a:t>which </a:t>
            </a:r>
            <a:r>
              <a:rPr lang="en-US" dirty="0">
                <a:solidFill>
                  <a:srgbClr val="FFFF00"/>
                </a:solidFill>
              </a:rPr>
              <a:t>they are at risk of imposing their </a:t>
            </a:r>
            <a:r>
              <a:rPr lang="en-US" dirty="0" smtClean="0">
                <a:solidFill>
                  <a:srgbClr val="FFFF00"/>
                </a:solidFill>
              </a:rPr>
              <a:t>values </a:t>
            </a:r>
            <a:r>
              <a:rPr lang="en-US" dirty="0">
                <a:solidFill>
                  <a:srgbClr val="FFFF00"/>
                </a:solidFill>
              </a:rPr>
              <a:t>onto clients, especially when the </a:t>
            </a:r>
            <a:r>
              <a:rPr lang="en-US" dirty="0" smtClean="0">
                <a:solidFill>
                  <a:srgbClr val="FFFF00"/>
                </a:solidFill>
              </a:rPr>
              <a:t>counselor’s </a:t>
            </a:r>
            <a:r>
              <a:rPr lang="en-US" dirty="0">
                <a:solidFill>
                  <a:srgbClr val="FFFF00"/>
                </a:solidFill>
              </a:rPr>
              <a:t>values are inconsistent with </a:t>
            </a:r>
            <a:r>
              <a:rPr lang="en-US" dirty="0" smtClean="0">
                <a:solidFill>
                  <a:srgbClr val="FFFF00"/>
                </a:solidFill>
              </a:rPr>
              <a:t>the </a:t>
            </a:r>
            <a:r>
              <a:rPr lang="en-US" dirty="0">
                <a:solidFill>
                  <a:srgbClr val="FFFF00"/>
                </a:solidFill>
              </a:rPr>
              <a:t>client’s goals or are discriminatory </a:t>
            </a:r>
            <a:r>
              <a:rPr lang="en-US" dirty="0" smtClean="0">
                <a:solidFill>
                  <a:srgbClr val="FFFF00"/>
                </a:solidFill>
              </a:rPr>
              <a:t>in </a:t>
            </a:r>
            <a:r>
              <a:rPr lang="en-US" dirty="0">
                <a:solidFill>
                  <a:srgbClr val="FFFF00"/>
                </a:solidFill>
              </a:rPr>
              <a:t>nature</a:t>
            </a:r>
          </a:p>
          <a:p>
            <a:r>
              <a:rPr lang="en-US" dirty="0" smtClean="0"/>
              <a:t>Appropriate Termination (pre termination counseling)</a:t>
            </a:r>
          </a:p>
          <a:p>
            <a:r>
              <a:rPr lang="en-US" dirty="0" smtClean="0"/>
              <a:t>Appropriate Transfer</a:t>
            </a:r>
          </a:p>
          <a:p>
            <a:r>
              <a:rPr lang="en-US" dirty="0" smtClean="0">
                <a:solidFill>
                  <a:srgbClr val="FFFF00"/>
                </a:solidFill>
              </a:rPr>
              <a:t>Abandonment and Client Neglect</a:t>
            </a:r>
          </a:p>
          <a:p>
            <a:endParaRPr lang="en-US" dirty="0" smtClean="0"/>
          </a:p>
          <a:p>
            <a:endParaRPr lang="en-US" dirty="0"/>
          </a:p>
        </p:txBody>
      </p:sp>
    </p:spTree>
    <p:extLst>
      <p:ext uri="{BB962C8B-B14F-4D97-AF65-F5344CB8AC3E}">
        <p14:creationId xmlns:p14="http://schemas.microsoft.com/office/powerpoint/2010/main" val="1608789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A-Counseling </a:t>
            </a:r>
            <a:r>
              <a:rPr lang="en-US" dirty="0" smtClean="0">
                <a:solidFill>
                  <a:srgbClr val="FFFF00"/>
                </a:solidFill>
              </a:rPr>
              <a:t>Relationship-Summary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Prospective clients</a:t>
            </a:r>
          </a:p>
          <a:p>
            <a:r>
              <a:rPr lang="en-US" dirty="0" smtClean="0"/>
              <a:t>Electronic contacts</a:t>
            </a:r>
          </a:p>
          <a:p>
            <a:r>
              <a:rPr lang="en-US" dirty="0" smtClean="0"/>
              <a:t>Competence versus values </a:t>
            </a:r>
          </a:p>
          <a:p>
            <a:r>
              <a:rPr lang="en-US" dirty="0" smtClean="0"/>
              <a:t>Not referral due to values</a:t>
            </a:r>
          </a:p>
          <a:p>
            <a:r>
              <a:rPr lang="en-US" dirty="0" smtClean="0"/>
              <a:t>Mandated </a:t>
            </a:r>
          </a:p>
          <a:p>
            <a:r>
              <a:rPr lang="en-US" dirty="0" smtClean="0"/>
              <a:t>Boundaries</a:t>
            </a:r>
          </a:p>
          <a:p>
            <a:r>
              <a:rPr lang="en-US" dirty="0" smtClean="0"/>
              <a:t>No end of life section </a:t>
            </a:r>
          </a:p>
          <a:p>
            <a:endParaRPr lang="en-US" dirty="0"/>
          </a:p>
        </p:txBody>
      </p:sp>
    </p:spTree>
    <p:extLst>
      <p:ext uri="{BB962C8B-B14F-4D97-AF65-F5344CB8AC3E}">
        <p14:creationId xmlns:p14="http://schemas.microsoft.com/office/powerpoint/2010/main" val="228714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B Confidentiality and Privacy</a:t>
            </a:r>
            <a:endParaRPr lang="en-US" dirty="0">
              <a:solidFill>
                <a:srgbClr val="FFFF00"/>
              </a:solidFill>
            </a:endParaRPr>
          </a:p>
        </p:txBody>
      </p:sp>
      <p:sp>
        <p:nvSpPr>
          <p:cNvPr id="3" name="Content Placeholder 2"/>
          <p:cNvSpPr>
            <a:spLocks noGrp="1"/>
          </p:cNvSpPr>
          <p:nvPr>
            <p:ph idx="1"/>
          </p:nvPr>
        </p:nvSpPr>
        <p:spPr/>
        <p:txBody>
          <a:bodyPr>
            <a:normAutofit/>
          </a:bodyPr>
          <a:lstStyle/>
          <a:p>
            <a:pPr marL="137160" indent="0">
              <a:buNone/>
            </a:pPr>
            <a:r>
              <a:rPr lang="en-US" sz="3600" dirty="0" smtClean="0">
                <a:solidFill>
                  <a:srgbClr val="FFFF00"/>
                </a:solidFill>
              </a:rPr>
              <a:t>It is about Trust-Clients Rights </a:t>
            </a:r>
          </a:p>
          <a:p>
            <a:pPr marL="137160" indent="0">
              <a:buNone/>
            </a:pPr>
            <a:r>
              <a:rPr lang="en-US" dirty="0" smtClean="0"/>
              <a:t>Multicultural / Diversity Considerations</a:t>
            </a:r>
          </a:p>
          <a:p>
            <a:pPr marL="137160" indent="0">
              <a:buNone/>
            </a:pPr>
            <a:r>
              <a:rPr lang="en-US" dirty="0"/>
              <a:t>B.1.b. Respect for Privacy </a:t>
            </a:r>
          </a:p>
          <a:p>
            <a:pPr marL="137160" indent="0">
              <a:buNone/>
            </a:pPr>
            <a:r>
              <a:rPr lang="en-US" dirty="0" smtClean="0"/>
              <a:t>	Counselors </a:t>
            </a:r>
            <a:r>
              <a:rPr lang="en-US" dirty="0"/>
              <a:t>respect the privacy of </a:t>
            </a:r>
            <a:r>
              <a:rPr lang="en-US" dirty="0" smtClean="0">
                <a:solidFill>
                  <a:srgbClr val="FFFF00"/>
                </a:solidFill>
              </a:rPr>
              <a:t>prospective </a:t>
            </a:r>
            <a:r>
              <a:rPr lang="en-US" dirty="0">
                <a:solidFill>
                  <a:srgbClr val="FFFF00"/>
                </a:solidFill>
              </a:rPr>
              <a:t>and current clients</a:t>
            </a:r>
            <a:r>
              <a:rPr lang="en-US" dirty="0"/>
              <a:t>. Counselors </a:t>
            </a:r>
            <a:r>
              <a:rPr lang="en-US" dirty="0" smtClean="0"/>
              <a:t>request </a:t>
            </a:r>
            <a:r>
              <a:rPr lang="en-US" dirty="0"/>
              <a:t>private information from </a:t>
            </a:r>
            <a:r>
              <a:rPr lang="en-US" dirty="0" smtClean="0"/>
              <a:t>clients </a:t>
            </a:r>
            <a:r>
              <a:rPr lang="en-US" dirty="0"/>
              <a:t>only when it is beneficial to the </a:t>
            </a:r>
            <a:r>
              <a:rPr lang="en-US" dirty="0" smtClean="0"/>
              <a:t>counseling process</a:t>
            </a:r>
          </a:p>
          <a:p>
            <a:pPr marL="137160" indent="0">
              <a:buNone/>
            </a:pPr>
            <a:endParaRPr lang="en-US" dirty="0" smtClean="0"/>
          </a:p>
        </p:txBody>
      </p:sp>
    </p:spTree>
    <p:extLst>
      <p:ext uri="{BB962C8B-B14F-4D97-AF65-F5344CB8AC3E}">
        <p14:creationId xmlns:p14="http://schemas.microsoft.com/office/powerpoint/2010/main" val="190505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Sin</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4000" dirty="0" smtClean="0">
                <a:solidFill>
                  <a:srgbClr val="FFFF00"/>
                </a:solidFill>
              </a:rPr>
              <a:t>Means--to miss the mark</a:t>
            </a:r>
            <a:endParaRPr lang="en-US" sz="4000" dirty="0">
              <a:solidFill>
                <a:srgbClr val="FFFF00"/>
              </a:solidFill>
            </a:endParaRPr>
          </a:p>
        </p:txBody>
      </p:sp>
      <p:pic>
        <p:nvPicPr>
          <p:cNvPr id="1029" name="Picture 5" descr="C:\Users\jwarren4\AppData\Local\Microsoft\Windows\Temporary Internet Files\Content.IE5\3RJ9YIDS\MC90044191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2" y="2716212"/>
            <a:ext cx="3800475" cy="231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299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 Confidentiality and Privacy</a:t>
            </a:r>
          </a:p>
        </p:txBody>
      </p:sp>
      <p:sp>
        <p:nvSpPr>
          <p:cNvPr id="3" name="Content Placeholder 2"/>
          <p:cNvSpPr>
            <a:spLocks noGrp="1"/>
          </p:cNvSpPr>
          <p:nvPr>
            <p:ph idx="1"/>
          </p:nvPr>
        </p:nvSpPr>
        <p:spPr/>
        <p:txBody>
          <a:bodyPr/>
          <a:lstStyle/>
          <a:p>
            <a:r>
              <a:rPr lang="en-US" dirty="0"/>
              <a:t>B.1.c.  Respect for </a:t>
            </a:r>
            <a:r>
              <a:rPr lang="en-US" dirty="0" smtClean="0"/>
              <a:t>Confidentiality </a:t>
            </a:r>
          </a:p>
          <a:p>
            <a:pPr lvl="1"/>
            <a:r>
              <a:rPr lang="en-US" dirty="0" smtClean="0"/>
              <a:t> Counselors </a:t>
            </a:r>
            <a:r>
              <a:rPr lang="en-US" dirty="0"/>
              <a:t>protect the confidential </a:t>
            </a:r>
            <a:r>
              <a:rPr lang="en-US" dirty="0" smtClean="0"/>
              <a:t>information </a:t>
            </a:r>
            <a:r>
              <a:rPr lang="en-US" dirty="0"/>
              <a:t>of </a:t>
            </a:r>
            <a:r>
              <a:rPr lang="en-US" dirty="0">
                <a:solidFill>
                  <a:srgbClr val="FFFF00"/>
                </a:solidFill>
              </a:rPr>
              <a:t>prospective and </a:t>
            </a:r>
            <a:r>
              <a:rPr lang="en-US" dirty="0" smtClean="0">
                <a:solidFill>
                  <a:srgbClr val="FFFF00"/>
                </a:solidFill>
              </a:rPr>
              <a:t>current clients </a:t>
            </a:r>
            <a:endParaRPr lang="en-US" dirty="0">
              <a:solidFill>
                <a:srgbClr val="FFFF00"/>
              </a:solidFill>
            </a:endParaRPr>
          </a:p>
          <a:p>
            <a:pPr marL="585216" lvl="1" indent="0">
              <a:buNone/>
            </a:pPr>
            <a:r>
              <a:rPr lang="en-US" sz="3200" dirty="0" smtClean="0"/>
              <a:t>	</a:t>
            </a:r>
            <a:r>
              <a:rPr lang="en-US" dirty="0" smtClean="0"/>
              <a:t>B. 1. d Explanation of Limitations</a:t>
            </a:r>
          </a:p>
          <a:p>
            <a:pPr marL="585216" lvl="1" indent="0">
              <a:buNone/>
            </a:pPr>
            <a:r>
              <a:rPr lang="en-US" dirty="0">
                <a:solidFill>
                  <a:srgbClr val="FFFF00"/>
                </a:solidFill>
              </a:rPr>
              <a:t>At initiation and throughout the counseling process, counselors inform clients of </a:t>
            </a:r>
            <a:r>
              <a:rPr lang="en-US" dirty="0" smtClean="0">
                <a:solidFill>
                  <a:srgbClr val="FFFF00"/>
                </a:solidFill>
              </a:rPr>
              <a:t>the </a:t>
            </a:r>
            <a:r>
              <a:rPr lang="en-US" dirty="0">
                <a:solidFill>
                  <a:srgbClr val="FFFF00"/>
                </a:solidFill>
              </a:rPr>
              <a:t>limitations of confidentiality and seek </a:t>
            </a:r>
            <a:r>
              <a:rPr lang="en-US" dirty="0" smtClean="0">
                <a:solidFill>
                  <a:srgbClr val="FFFF00"/>
                </a:solidFill>
              </a:rPr>
              <a:t>to </a:t>
            </a:r>
            <a:r>
              <a:rPr lang="en-US" dirty="0">
                <a:solidFill>
                  <a:srgbClr val="FFFF00"/>
                </a:solidFill>
              </a:rPr>
              <a:t>identify situations in which confidentiality must be breached.</a:t>
            </a:r>
            <a:endParaRPr lang="en-US" dirty="0" smtClean="0">
              <a:solidFill>
                <a:srgbClr val="FFFF00"/>
              </a:solidFill>
            </a:endParaRPr>
          </a:p>
        </p:txBody>
      </p:sp>
    </p:spTree>
    <p:extLst>
      <p:ext uri="{BB962C8B-B14F-4D97-AF65-F5344CB8AC3E}">
        <p14:creationId xmlns:p14="http://schemas.microsoft.com/office/powerpoint/2010/main" val="3060937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 Confidentiality and Privacy</a:t>
            </a:r>
          </a:p>
        </p:txBody>
      </p:sp>
      <p:sp>
        <p:nvSpPr>
          <p:cNvPr id="3" name="Content Placeholder 2"/>
          <p:cNvSpPr>
            <a:spLocks noGrp="1"/>
          </p:cNvSpPr>
          <p:nvPr>
            <p:ph idx="1"/>
          </p:nvPr>
        </p:nvSpPr>
        <p:spPr/>
        <p:txBody>
          <a:bodyPr>
            <a:normAutofit fontScale="92500" lnSpcReduction="10000"/>
          </a:bodyPr>
          <a:lstStyle/>
          <a:p>
            <a:pPr marL="585216" lvl="1" indent="0">
              <a:buNone/>
            </a:pPr>
            <a:r>
              <a:rPr lang="en-US" sz="3200" dirty="0"/>
              <a:t>B.2. Exceptions</a:t>
            </a:r>
          </a:p>
          <a:p>
            <a:pPr marL="585216" lvl="1" indent="0">
              <a:buNone/>
            </a:pPr>
            <a:r>
              <a:rPr lang="en-US" sz="3200" dirty="0"/>
              <a:t>	</a:t>
            </a:r>
            <a:r>
              <a:rPr lang="en-US" sz="3200" dirty="0" smtClean="0">
                <a:solidFill>
                  <a:srgbClr val="FFFF00"/>
                </a:solidFill>
              </a:rPr>
              <a:t>*</a:t>
            </a:r>
            <a:r>
              <a:rPr lang="en-US" dirty="0" smtClean="0">
                <a:solidFill>
                  <a:srgbClr val="FFFF00"/>
                </a:solidFill>
              </a:rPr>
              <a:t>Serious </a:t>
            </a:r>
            <a:r>
              <a:rPr lang="en-US" dirty="0">
                <a:solidFill>
                  <a:srgbClr val="FFFF00"/>
                </a:solidFill>
              </a:rPr>
              <a:t>and Foreseeable Harm and Legal Requirements</a:t>
            </a:r>
          </a:p>
          <a:p>
            <a:pPr marL="585216" lvl="1" indent="0">
              <a:buNone/>
            </a:pPr>
            <a:r>
              <a:rPr lang="en-US" dirty="0">
                <a:solidFill>
                  <a:srgbClr val="FFFF00"/>
                </a:solidFill>
              </a:rPr>
              <a:t>	</a:t>
            </a:r>
            <a:r>
              <a:rPr lang="en-US" dirty="0" smtClean="0">
                <a:solidFill>
                  <a:srgbClr val="FFFF00"/>
                </a:solidFill>
              </a:rPr>
              <a:t>*Confidentiality </a:t>
            </a:r>
            <a:r>
              <a:rPr lang="en-US" dirty="0">
                <a:solidFill>
                  <a:srgbClr val="FFFF00"/>
                </a:solidFill>
              </a:rPr>
              <a:t>Regarding End-of-Life </a:t>
            </a:r>
            <a:r>
              <a:rPr lang="en-US" dirty="0" smtClean="0">
                <a:solidFill>
                  <a:srgbClr val="FFFF00"/>
                </a:solidFill>
              </a:rPr>
              <a:t>Decisions</a:t>
            </a:r>
          </a:p>
          <a:p>
            <a:pPr marL="585216" lvl="1" indent="0">
              <a:buNone/>
            </a:pPr>
            <a:r>
              <a:rPr lang="en-US" dirty="0">
                <a:solidFill>
                  <a:srgbClr val="FFFF00"/>
                </a:solidFill>
              </a:rPr>
              <a:t>	</a:t>
            </a:r>
            <a:r>
              <a:rPr lang="en-US" dirty="0" smtClean="0">
                <a:solidFill>
                  <a:srgbClr val="FFFF00"/>
                </a:solidFill>
              </a:rPr>
              <a:t>* </a:t>
            </a:r>
            <a:r>
              <a:rPr lang="en-US" dirty="0" smtClean="0"/>
              <a:t>Contagious life threatening diseases </a:t>
            </a:r>
          </a:p>
          <a:p>
            <a:pPr marL="585216" lvl="1" indent="0">
              <a:buNone/>
            </a:pPr>
            <a:r>
              <a:rPr lang="en-US" dirty="0"/>
              <a:t>	</a:t>
            </a:r>
            <a:r>
              <a:rPr lang="en-US" dirty="0" smtClean="0"/>
              <a:t>* Court-Ordered </a:t>
            </a:r>
            <a:r>
              <a:rPr lang="en-US" dirty="0"/>
              <a:t>Disclosure </a:t>
            </a:r>
            <a:endParaRPr lang="en-US" dirty="0" smtClean="0"/>
          </a:p>
          <a:p>
            <a:pPr marL="585216" lvl="1" indent="0">
              <a:buNone/>
            </a:pPr>
            <a:endParaRPr lang="en-US" dirty="0"/>
          </a:p>
          <a:p>
            <a:r>
              <a:rPr lang="en-US" dirty="0"/>
              <a:t>B.2.e. Minimal Disclosure </a:t>
            </a:r>
          </a:p>
          <a:p>
            <a:pPr lvl="1"/>
            <a:r>
              <a:rPr lang="en-US" dirty="0"/>
              <a:t>To the extent possible, clients are </a:t>
            </a:r>
            <a:r>
              <a:rPr lang="en-US" dirty="0" smtClean="0"/>
              <a:t>informed </a:t>
            </a:r>
            <a:r>
              <a:rPr lang="en-US" dirty="0"/>
              <a:t>before confidential information is disclosed and are involved </a:t>
            </a:r>
            <a:r>
              <a:rPr lang="en-US" dirty="0" smtClean="0"/>
              <a:t>in </a:t>
            </a:r>
            <a:r>
              <a:rPr lang="en-US" dirty="0"/>
              <a:t>the disclosure decision-making </a:t>
            </a:r>
            <a:r>
              <a:rPr lang="en-US" dirty="0" smtClean="0"/>
              <a:t>process</a:t>
            </a:r>
            <a:r>
              <a:rPr lang="en-US" dirty="0"/>
              <a:t>. When circumstances require </a:t>
            </a:r>
            <a:r>
              <a:rPr lang="en-US" dirty="0" smtClean="0"/>
              <a:t>the </a:t>
            </a:r>
            <a:r>
              <a:rPr lang="en-US" dirty="0"/>
              <a:t>disclosure of confidential information, only essential information </a:t>
            </a:r>
            <a:r>
              <a:rPr lang="en-US" dirty="0" smtClean="0"/>
              <a:t>is </a:t>
            </a:r>
            <a:r>
              <a:rPr lang="en-US" dirty="0"/>
              <a:t>revealed.</a:t>
            </a:r>
          </a:p>
        </p:txBody>
      </p:sp>
    </p:spTree>
    <p:extLst>
      <p:ext uri="{BB962C8B-B14F-4D97-AF65-F5344CB8AC3E}">
        <p14:creationId xmlns:p14="http://schemas.microsoft.com/office/powerpoint/2010/main" val="3538109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 Confidentiality and Privacy</a:t>
            </a:r>
          </a:p>
        </p:txBody>
      </p:sp>
      <p:sp>
        <p:nvSpPr>
          <p:cNvPr id="3" name="Content Placeholder 2"/>
          <p:cNvSpPr>
            <a:spLocks noGrp="1"/>
          </p:cNvSpPr>
          <p:nvPr>
            <p:ph idx="1"/>
          </p:nvPr>
        </p:nvSpPr>
        <p:spPr/>
        <p:txBody>
          <a:bodyPr/>
          <a:lstStyle/>
          <a:p>
            <a:r>
              <a:rPr lang="en-US" dirty="0"/>
              <a:t>Information Shared </a:t>
            </a:r>
            <a:r>
              <a:rPr lang="en-US" dirty="0" smtClean="0"/>
              <a:t>With Others</a:t>
            </a:r>
          </a:p>
          <a:p>
            <a:pPr lvl="1"/>
            <a:r>
              <a:rPr lang="en-US" dirty="0" smtClean="0"/>
              <a:t>Subordinates</a:t>
            </a:r>
          </a:p>
          <a:p>
            <a:pPr lvl="1"/>
            <a:r>
              <a:rPr lang="en-US" dirty="0" smtClean="0"/>
              <a:t>Interdisciplinary Teams</a:t>
            </a:r>
          </a:p>
          <a:p>
            <a:pPr lvl="1"/>
            <a:r>
              <a:rPr lang="en-US" dirty="0" smtClean="0"/>
              <a:t>Confidential Settings</a:t>
            </a:r>
          </a:p>
          <a:p>
            <a:pPr lvl="1"/>
            <a:r>
              <a:rPr lang="en-US" dirty="0" smtClean="0"/>
              <a:t>Third Party Payers </a:t>
            </a:r>
          </a:p>
          <a:p>
            <a:pPr lvl="1"/>
            <a:r>
              <a:rPr lang="en-US" dirty="0" smtClean="0"/>
              <a:t>Transmitting Confidential Information</a:t>
            </a:r>
          </a:p>
          <a:p>
            <a:pPr lvl="1"/>
            <a:r>
              <a:rPr lang="en-US" dirty="0" smtClean="0"/>
              <a:t>Deceased Clients (what client legally left</a:t>
            </a:r>
          </a:p>
          <a:p>
            <a:pPr marL="585216" lvl="1" indent="0">
              <a:buNone/>
            </a:pPr>
            <a:r>
              <a:rPr lang="en-US" dirty="0" smtClean="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val="2787406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 Confidentiality and Privacy</a:t>
            </a:r>
          </a:p>
        </p:txBody>
      </p:sp>
      <p:sp>
        <p:nvSpPr>
          <p:cNvPr id="3" name="Content Placeholder 2"/>
          <p:cNvSpPr>
            <a:spLocks noGrp="1"/>
          </p:cNvSpPr>
          <p:nvPr>
            <p:ph idx="1"/>
          </p:nvPr>
        </p:nvSpPr>
        <p:spPr/>
        <p:txBody>
          <a:bodyPr>
            <a:normAutofit fontScale="92500" lnSpcReduction="10000"/>
          </a:bodyPr>
          <a:lstStyle/>
          <a:p>
            <a:r>
              <a:rPr lang="en-US" dirty="0" smtClean="0"/>
              <a:t>Groups and Families </a:t>
            </a:r>
          </a:p>
          <a:p>
            <a:pPr lvl="1"/>
            <a:r>
              <a:rPr lang="en-US" dirty="0" smtClean="0"/>
              <a:t>Group Work/Couples and Families</a:t>
            </a:r>
          </a:p>
          <a:p>
            <a:r>
              <a:rPr lang="en-US" dirty="0" smtClean="0"/>
              <a:t>Clients lacking capacity to give informed consent</a:t>
            </a:r>
          </a:p>
          <a:p>
            <a:r>
              <a:rPr lang="en-US" dirty="0"/>
              <a:t>B.5.a. Responsibility to Clients </a:t>
            </a:r>
            <a:endParaRPr lang="en-US" dirty="0" smtClean="0"/>
          </a:p>
          <a:p>
            <a:pPr lvl="1"/>
            <a:r>
              <a:rPr lang="en-US" dirty="0" smtClean="0"/>
              <a:t>When </a:t>
            </a:r>
            <a:r>
              <a:rPr lang="en-US" dirty="0"/>
              <a:t>counseling minor clients or adult </a:t>
            </a:r>
            <a:r>
              <a:rPr lang="en-US" dirty="0" smtClean="0"/>
              <a:t>clients </a:t>
            </a:r>
            <a:r>
              <a:rPr lang="en-US" dirty="0"/>
              <a:t>who lack the capacity to give </a:t>
            </a:r>
            <a:r>
              <a:rPr lang="en-US" dirty="0" smtClean="0"/>
              <a:t>voluntary</a:t>
            </a:r>
            <a:r>
              <a:rPr lang="en-US" dirty="0"/>
              <a:t>, informed consent, counselors </a:t>
            </a:r>
            <a:r>
              <a:rPr lang="en-US" dirty="0" smtClean="0"/>
              <a:t>protect </a:t>
            </a:r>
            <a:r>
              <a:rPr lang="en-US" dirty="0"/>
              <a:t>the confidentiality of information </a:t>
            </a:r>
            <a:r>
              <a:rPr lang="en-US" dirty="0">
                <a:solidFill>
                  <a:srgbClr val="FFFF00"/>
                </a:solidFill>
              </a:rPr>
              <a:t>received—in any medium—in </a:t>
            </a:r>
            <a:r>
              <a:rPr lang="en-US" dirty="0"/>
              <a:t>the </a:t>
            </a:r>
            <a:r>
              <a:rPr lang="en-US" dirty="0" smtClean="0"/>
              <a:t>counseling </a:t>
            </a:r>
            <a:r>
              <a:rPr lang="en-US" dirty="0"/>
              <a:t>relationship as specified </a:t>
            </a:r>
            <a:r>
              <a:rPr lang="en-US" dirty="0" smtClean="0"/>
              <a:t>by </a:t>
            </a:r>
            <a:r>
              <a:rPr lang="en-US" dirty="0" smtClean="0">
                <a:solidFill>
                  <a:srgbClr val="FFFF00"/>
                </a:solidFill>
              </a:rPr>
              <a:t>federal </a:t>
            </a:r>
            <a:r>
              <a:rPr lang="en-US" dirty="0">
                <a:solidFill>
                  <a:srgbClr val="FFFF00"/>
                </a:solidFill>
              </a:rPr>
              <a:t>and state laws, written policies, </a:t>
            </a:r>
            <a:r>
              <a:rPr lang="en-US" dirty="0" smtClean="0">
                <a:solidFill>
                  <a:srgbClr val="FFFF00"/>
                </a:solidFill>
              </a:rPr>
              <a:t>and </a:t>
            </a:r>
            <a:r>
              <a:rPr lang="en-US" dirty="0">
                <a:solidFill>
                  <a:srgbClr val="FFFF00"/>
                </a:solidFill>
              </a:rPr>
              <a:t>applicable ethical </a:t>
            </a:r>
            <a:r>
              <a:rPr lang="en-US" dirty="0" smtClean="0">
                <a:solidFill>
                  <a:srgbClr val="FFFF00"/>
                </a:solidFill>
              </a:rPr>
              <a:t>standards</a:t>
            </a:r>
          </a:p>
          <a:p>
            <a:r>
              <a:rPr lang="en-US" dirty="0" smtClean="0"/>
              <a:t>Parents and legal guardians </a:t>
            </a:r>
            <a:endParaRPr lang="en-US" dirty="0"/>
          </a:p>
          <a:p>
            <a:r>
              <a:rPr lang="en-US" dirty="0" smtClean="0"/>
              <a:t>Release of Confidential Information</a:t>
            </a:r>
            <a:endParaRPr lang="en-US" dirty="0"/>
          </a:p>
        </p:txBody>
      </p:sp>
    </p:spTree>
    <p:extLst>
      <p:ext uri="{BB962C8B-B14F-4D97-AF65-F5344CB8AC3E}">
        <p14:creationId xmlns:p14="http://schemas.microsoft.com/office/powerpoint/2010/main" val="3739794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 Confidentiality and Privacy</a:t>
            </a:r>
          </a:p>
        </p:txBody>
      </p:sp>
      <p:sp>
        <p:nvSpPr>
          <p:cNvPr id="3" name="Content Placeholder 2"/>
          <p:cNvSpPr>
            <a:spLocks noGrp="1"/>
          </p:cNvSpPr>
          <p:nvPr>
            <p:ph idx="1"/>
          </p:nvPr>
        </p:nvSpPr>
        <p:spPr/>
        <p:txBody>
          <a:bodyPr>
            <a:normAutofit fontScale="92500"/>
          </a:bodyPr>
          <a:lstStyle/>
          <a:p>
            <a:r>
              <a:rPr lang="en-US" sz="3500" dirty="0" smtClean="0"/>
              <a:t>Records </a:t>
            </a:r>
            <a:r>
              <a:rPr lang="en-US" sz="3500" dirty="0" smtClean="0">
                <a:solidFill>
                  <a:srgbClr val="FFFF00"/>
                </a:solidFill>
              </a:rPr>
              <a:t>and Documentation</a:t>
            </a:r>
          </a:p>
          <a:p>
            <a:r>
              <a:rPr lang="en-US" dirty="0">
                <a:solidFill>
                  <a:srgbClr val="FFFF00"/>
                </a:solidFill>
              </a:rPr>
              <a:t>B.6.a.  Creating and Maintaining </a:t>
            </a:r>
            <a:r>
              <a:rPr lang="en-US" dirty="0" smtClean="0">
                <a:solidFill>
                  <a:srgbClr val="FFFF00"/>
                </a:solidFill>
              </a:rPr>
              <a:t>Records </a:t>
            </a:r>
            <a:r>
              <a:rPr lang="en-US" dirty="0">
                <a:solidFill>
                  <a:srgbClr val="FFFF00"/>
                </a:solidFill>
              </a:rPr>
              <a:t>and </a:t>
            </a:r>
            <a:r>
              <a:rPr lang="en-US" dirty="0" smtClean="0">
                <a:solidFill>
                  <a:srgbClr val="FFFF00"/>
                </a:solidFill>
              </a:rPr>
              <a:t>documentation </a:t>
            </a:r>
            <a:endParaRPr lang="en-US" dirty="0">
              <a:solidFill>
                <a:srgbClr val="FFFF00"/>
              </a:solidFill>
            </a:endParaRPr>
          </a:p>
          <a:p>
            <a:pPr lvl="1"/>
            <a:r>
              <a:rPr lang="en-US" dirty="0">
                <a:solidFill>
                  <a:srgbClr val="FFFF00"/>
                </a:solidFill>
              </a:rPr>
              <a:t>Counselors create and maintain records </a:t>
            </a:r>
            <a:r>
              <a:rPr lang="en-US" dirty="0" smtClean="0">
                <a:solidFill>
                  <a:srgbClr val="FFFF00"/>
                </a:solidFill>
              </a:rPr>
              <a:t>and </a:t>
            </a:r>
            <a:r>
              <a:rPr lang="en-US" dirty="0">
                <a:solidFill>
                  <a:srgbClr val="FFFF00"/>
                </a:solidFill>
              </a:rPr>
              <a:t>documentation necessary for rendering professional services.  </a:t>
            </a:r>
            <a:endParaRPr lang="en-US" dirty="0" smtClean="0">
              <a:solidFill>
                <a:srgbClr val="FFFF00"/>
              </a:solidFill>
            </a:endParaRPr>
          </a:p>
          <a:p>
            <a:r>
              <a:rPr lang="en-US" dirty="0">
                <a:solidFill>
                  <a:srgbClr val="FFFF00"/>
                </a:solidFill>
              </a:rPr>
              <a:t>B.6.b.  Confidentiality of Records </a:t>
            </a:r>
            <a:r>
              <a:rPr lang="en-US" dirty="0" smtClean="0">
                <a:solidFill>
                  <a:srgbClr val="FFFF00"/>
                </a:solidFill>
              </a:rPr>
              <a:t>and </a:t>
            </a:r>
            <a:r>
              <a:rPr lang="en-US" dirty="0">
                <a:solidFill>
                  <a:srgbClr val="FFFF00"/>
                </a:solidFill>
              </a:rPr>
              <a:t>Documentation </a:t>
            </a:r>
          </a:p>
          <a:p>
            <a:r>
              <a:rPr lang="en-US" dirty="0" smtClean="0"/>
              <a:t>Counselors </a:t>
            </a:r>
            <a:r>
              <a:rPr lang="en-US" dirty="0"/>
              <a:t>ensure that records and </a:t>
            </a:r>
            <a:r>
              <a:rPr lang="en-US" dirty="0" smtClean="0"/>
              <a:t>documentation </a:t>
            </a:r>
            <a:r>
              <a:rPr lang="en-US" dirty="0">
                <a:solidFill>
                  <a:srgbClr val="FFFF00"/>
                </a:solidFill>
              </a:rPr>
              <a:t>kept in any medium are </a:t>
            </a:r>
            <a:r>
              <a:rPr lang="en-US" dirty="0" smtClean="0">
                <a:solidFill>
                  <a:srgbClr val="FFFF00"/>
                </a:solidFill>
              </a:rPr>
              <a:t>secure </a:t>
            </a:r>
            <a:r>
              <a:rPr lang="en-US" dirty="0"/>
              <a:t>and that only authorized persons </a:t>
            </a:r>
            <a:r>
              <a:rPr lang="en-US" dirty="0" smtClean="0"/>
              <a:t>have </a:t>
            </a:r>
            <a:r>
              <a:rPr lang="en-US" dirty="0"/>
              <a:t>access to </a:t>
            </a:r>
            <a:r>
              <a:rPr lang="en-US" dirty="0" smtClean="0"/>
              <a:t>them</a:t>
            </a:r>
          </a:p>
        </p:txBody>
      </p:sp>
    </p:spTree>
    <p:extLst>
      <p:ext uri="{BB962C8B-B14F-4D97-AF65-F5344CB8AC3E}">
        <p14:creationId xmlns:p14="http://schemas.microsoft.com/office/powerpoint/2010/main" val="1405096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 Confidentiality and Privacy</a:t>
            </a:r>
          </a:p>
        </p:txBody>
      </p:sp>
      <p:sp>
        <p:nvSpPr>
          <p:cNvPr id="3" name="Content Placeholder 2"/>
          <p:cNvSpPr>
            <a:spLocks noGrp="1"/>
          </p:cNvSpPr>
          <p:nvPr>
            <p:ph idx="1"/>
          </p:nvPr>
        </p:nvSpPr>
        <p:spPr/>
        <p:txBody>
          <a:bodyPr>
            <a:normAutofit/>
          </a:bodyPr>
          <a:lstStyle/>
          <a:p>
            <a:pPr lvl="1"/>
            <a:r>
              <a:rPr lang="en-US" sz="2800" dirty="0"/>
              <a:t>B.6.c.  Permission to Record </a:t>
            </a:r>
          </a:p>
          <a:p>
            <a:pPr lvl="2"/>
            <a:r>
              <a:rPr lang="en-US" sz="2800" dirty="0"/>
              <a:t>Counselors obtain permission from clients prior to recording sessions </a:t>
            </a:r>
            <a:r>
              <a:rPr lang="en-US" sz="2800" dirty="0">
                <a:solidFill>
                  <a:srgbClr val="FFFF00"/>
                </a:solidFill>
              </a:rPr>
              <a:t>through electronic or other means</a:t>
            </a:r>
            <a:r>
              <a:rPr lang="en-US" sz="2800" dirty="0" smtClean="0">
                <a:solidFill>
                  <a:srgbClr val="FFFF00"/>
                </a:solidFill>
              </a:rPr>
              <a:t>…</a:t>
            </a:r>
          </a:p>
          <a:p>
            <a:pPr lvl="2"/>
            <a:r>
              <a:rPr lang="en-US" sz="2800" dirty="0" smtClean="0"/>
              <a:t>Permission to Observe</a:t>
            </a:r>
            <a:endParaRPr lang="en-US" sz="2800" dirty="0"/>
          </a:p>
          <a:p>
            <a:pPr marL="905256" lvl="2" indent="0">
              <a:buNone/>
            </a:pPr>
            <a:r>
              <a:rPr lang="en-US" sz="2800" dirty="0"/>
              <a:t>Client Access</a:t>
            </a:r>
          </a:p>
          <a:p>
            <a:pPr marL="905256" lvl="2" indent="0">
              <a:buNone/>
            </a:pPr>
            <a:r>
              <a:rPr lang="en-US" sz="2800" dirty="0"/>
              <a:t>Assistance with Records</a:t>
            </a:r>
          </a:p>
          <a:p>
            <a:pPr marL="905256" lvl="2" indent="0">
              <a:buNone/>
            </a:pPr>
            <a:r>
              <a:rPr lang="en-US" sz="2800" dirty="0"/>
              <a:t>Disclosure or Transfer</a:t>
            </a:r>
          </a:p>
          <a:p>
            <a:pPr marL="905256" lvl="2" indent="0">
              <a:buNone/>
            </a:pPr>
            <a:r>
              <a:rPr lang="en-US" sz="2800" dirty="0"/>
              <a:t>Storage or Disposal after Termination </a:t>
            </a:r>
          </a:p>
          <a:p>
            <a:endParaRPr lang="en-US" dirty="0"/>
          </a:p>
        </p:txBody>
      </p:sp>
    </p:spTree>
    <p:extLst>
      <p:ext uri="{BB962C8B-B14F-4D97-AF65-F5344CB8AC3E}">
        <p14:creationId xmlns:p14="http://schemas.microsoft.com/office/powerpoint/2010/main" val="1314518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 Confidentiality and Privacy</a:t>
            </a:r>
          </a:p>
        </p:txBody>
      </p:sp>
      <p:sp>
        <p:nvSpPr>
          <p:cNvPr id="3" name="Content Placeholder 2"/>
          <p:cNvSpPr>
            <a:spLocks noGrp="1"/>
          </p:cNvSpPr>
          <p:nvPr>
            <p:ph idx="1"/>
          </p:nvPr>
        </p:nvSpPr>
        <p:spPr/>
        <p:txBody>
          <a:bodyPr/>
          <a:lstStyle/>
          <a:p>
            <a:r>
              <a:rPr lang="en-US" dirty="0"/>
              <a:t>B.6.i.  Reasonable Precautions </a:t>
            </a:r>
          </a:p>
          <a:p>
            <a:pPr lvl="1"/>
            <a:r>
              <a:rPr lang="en-US" dirty="0"/>
              <a:t>Counselors take reasonable precautions </a:t>
            </a:r>
            <a:r>
              <a:rPr lang="en-US" dirty="0" smtClean="0"/>
              <a:t>to </a:t>
            </a:r>
            <a:r>
              <a:rPr lang="en-US" dirty="0"/>
              <a:t>protect client confidentiality in the </a:t>
            </a:r>
            <a:r>
              <a:rPr lang="en-US" dirty="0" smtClean="0"/>
              <a:t>event </a:t>
            </a:r>
            <a:r>
              <a:rPr lang="en-US" dirty="0"/>
              <a:t>of the counselor’s termination of </a:t>
            </a:r>
            <a:r>
              <a:rPr lang="en-US" dirty="0" smtClean="0"/>
              <a:t>practice</a:t>
            </a:r>
            <a:r>
              <a:rPr lang="en-US" dirty="0"/>
              <a:t>, incapacity, or death and appoint a records custodian when identified as appropriate. </a:t>
            </a:r>
            <a:endParaRPr lang="en-US" dirty="0" smtClean="0"/>
          </a:p>
          <a:p>
            <a:pPr lvl="1"/>
            <a:r>
              <a:rPr lang="en-US" dirty="0" smtClean="0">
                <a:solidFill>
                  <a:srgbClr val="FFFF00"/>
                </a:solidFill>
              </a:rPr>
              <a:t>Research gone</a:t>
            </a:r>
          </a:p>
          <a:p>
            <a:pPr lvl="1"/>
            <a:r>
              <a:rPr lang="en-US" sz="2800" dirty="0" smtClean="0">
                <a:solidFill>
                  <a:srgbClr val="FFFF00"/>
                </a:solidFill>
              </a:rPr>
              <a:t>Case Consultation</a:t>
            </a:r>
          </a:p>
          <a:p>
            <a:pPr lvl="2"/>
            <a:r>
              <a:rPr lang="en-US" sz="2600" dirty="0" smtClean="0">
                <a:solidFill>
                  <a:srgbClr val="FFFF00"/>
                </a:solidFill>
              </a:rPr>
              <a:t>Privacy</a:t>
            </a:r>
          </a:p>
          <a:p>
            <a:pPr lvl="2"/>
            <a:r>
              <a:rPr lang="en-US" sz="2600" dirty="0" smtClean="0">
                <a:solidFill>
                  <a:srgbClr val="FFFF00"/>
                </a:solidFill>
              </a:rPr>
              <a:t>Disclosure of Confidential information </a:t>
            </a:r>
            <a:endParaRPr lang="en-US" sz="2600" dirty="0">
              <a:solidFill>
                <a:srgbClr val="FFFF00"/>
              </a:solidFill>
            </a:endParaRPr>
          </a:p>
        </p:txBody>
      </p:sp>
    </p:spTree>
    <p:extLst>
      <p:ext uri="{BB962C8B-B14F-4D97-AF65-F5344CB8AC3E}">
        <p14:creationId xmlns:p14="http://schemas.microsoft.com/office/powerpoint/2010/main" val="1728037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B Confidentiality and </a:t>
            </a:r>
            <a:r>
              <a:rPr lang="en-US" dirty="0" smtClean="0">
                <a:solidFill>
                  <a:schemeClr val="tx2"/>
                </a:solidFill>
              </a:rPr>
              <a:t>Privacy</a:t>
            </a:r>
            <a:r>
              <a:rPr lang="en-US" dirty="0" smtClean="0"/>
              <a:t/>
            </a:r>
            <a:br>
              <a:rPr lang="en-US" dirty="0" smtClean="0"/>
            </a:br>
            <a:r>
              <a:rPr lang="en-US" dirty="0" smtClean="0">
                <a:solidFill>
                  <a:srgbClr val="FFFF00"/>
                </a:solidFill>
              </a:rPr>
              <a:t>Summary</a:t>
            </a:r>
            <a:endParaRPr lang="en-US" dirty="0">
              <a:solidFill>
                <a:srgbClr val="FFFF00"/>
              </a:solidFill>
            </a:endParaRPr>
          </a:p>
        </p:txBody>
      </p:sp>
      <p:sp>
        <p:nvSpPr>
          <p:cNvPr id="3" name="Content Placeholder 2"/>
          <p:cNvSpPr>
            <a:spLocks noGrp="1"/>
          </p:cNvSpPr>
          <p:nvPr>
            <p:ph idx="1"/>
          </p:nvPr>
        </p:nvSpPr>
        <p:spPr/>
        <p:txBody>
          <a:bodyPr/>
          <a:lstStyle/>
          <a:p>
            <a:pPr lvl="1">
              <a:buNone/>
            </a:pPr>
            <a:r>
              <a:rPr lang="en-US" dirty="0" smtClean="0"/>
              <a:t>Prospective clients  </a:t>
            </a:r>
          </a:p>
          <a:p>
            <a:pPr lvl="1">
              <a:buNone/>
            </a:pPr>
            <a:r>
              <a:rPr lang="en-US" dirty="0" smtClean="0"/>
              <a:t>Electronic information</a:t>
            </a:r>
          </a:p>
          <a:p>
            <a:pPr lvl="1">
              <a:buNone/>
            </a:pPr>
            <a:r>
              <a:rPr lang="en-US" dirty="0" smtClean="0"/>
              <a:t>Remember:</a:t>
            </a:r>
          </a:p>
          <a:p>
            <a:pPr lvl="2">
              <a:buNone/>
            </a:pPr>
            <a:r>
              <a:rPr lang="en-US" dirty="0"/>
              <a:t>	</a:t>
            </a:r>
            <a:r>
              <a:rPr lang="en-US" dirty="0" smtClean="0"/>
              <a:t>Privileged  communication is between you and client-legal</a:t>
            </a:r>
          </a:p>
          <a:p>
            <a:pPr lvl="2">
              <a:buNone/>
            </a:pPr>
            <a:r>
              <a:rPr lang="en-US" dirty="0" smtClean="0"/>
              <a:t>	Confidentiality is what you do</a:t>
            </a:r>
          </a:p>
          <a:p>
            <a:pPr lvl="2">
              <a:buNone/>
            </a:pPr>
            <a:r>
              <a:rPr lang="en-US" dirty="0" smtClean="0"/>
              <a:t>	Privacy is about clients rights for privacy (HIPPA)</a:t>
            </a:r>
          </a:p>
          <a:p>
            <a:pPr lvl="1">
              <a:buNone/>
            </a:pPr>
            <a:endParaRPr lang="en-US" dirty="0"/>
          </a:p>
        </p:txBody>
      </p:sp>
      <p:pic>
        <p:nvPicPr>
          <p:cNvPr id="8194" name="Picture 2" descr="C:\Users\jwarren4\AppData\Local\Microsoft\Windows\Temporary Internet Files\Content.IE5\YHN308F8\MC900297159[1].wmf"/>
          <p:cNvPicPr>
            <a:picLocks noChangeAspect="1" noChangeArrowheads="1"/>
          </p:cNvPicPr>
          <p:nvPr/>
        </p:nvPicPr>
        <p:blipFill>
          <a:blip r:embed="rId2" cstate="print"/>
          <a:srcRect/>
          <a:stretch>
            <a:fillRect/>
          </a:stretch>
        </p:blipFill>
        <p:spPr bwMode="auto">
          <a:xfrm>
            <a:off x="5715000" y="5181600"/>
            <a:ext cx="1905000" cy="1219200"/>
          </a:xfrm>
          <a:prstGeom prst="rect">
            <a:avLst/>
          </a:prstGeom>
          <a:noFill/>
        </p:spPr>
      </p:pic>
    </p:spTree>
    <p:extLst>
      <p:ext uri="{BB962C8B-B14F-4D97-AF65-F5344CB8AC3E}">
        <p14:creationId xmlns:p14="http://schemas.microsoft.com/office/powerpoint/2010/main" val="4106600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C Professional Responsibility </a:t>
            </a:r>
            <a:endParaRPr lang="en-US" dirty="0">
              <a:solidFill>
                <a:srgbClr val="FFFF00"/>
              </a:solidFill>
            </a:endParaRPr>
          </a:p>
        </p:txBody>
      </p:sp>
      <p:sp>
        <p:nvSpPr>
          <p:cNvPr id="3" name="Content Placeholder 2"/>
          <p:cNvSpPr>
            <a:spLocks noGrp="1"/>
          </p:cNvSpPr>
          <p:nvPr>
            <p:ph idx="1"/>
          </p:nvPr>
        </p:nvSpPr>
        <p:spPr/>
        <p:txBody>
          <a:bodyPr>
            <a:normAutofit fontScale="92500"/>
          </a:bodyPr>
          <a:lstStyle/>
          <a:p>
            <a:r>
              <a:rPr lang="en-US" dirty="0" smtClean="0"/>
              <a:t>Knowledge of </a:t>
            </a:r>
            <a:r>
              <a:rPr lang="en-US" dirty="0" smtClean="0">
                <a:solidFill>
                  <a:srgbClr val="FFFF00"/>
                </a:solidFill>
              </a:rPr>
              <a:t>and Compliance with  </a:t>
            </a:r>
            <a:r>
              <a:rPr lang="en-US" dirty="0" smtClean="0"/>
              <a:t>the Standards </a:t>
            </a:r>
          </a:p>
          <a:p>
            <a:r>
              <a:rPr lang="en-US" dirty="0" smtClean="0"/>
              <a:t>Professional Competence</a:t>
            </a:r>
          </a:p>
          <a:p>
            <a:pPr lvl="1"/>
            <a:r>
              <a:rPr lang="en-US" dirty="0" smtClean="0"/>
              <a:t>Boundaries of Competence</a:t>
            </a:r>
          </a:p>
          <a:p>
            <a:pPr lvl="1"/>
            <a:r>
              <a:rPr lang="en-US" dirty="0" smtClean="0"/>
              <a:t>New Specialty Areas of Practice</a:t>
            </a:r>
          </a:p>
          <a:p>
            <a:pPr lvl="1"/>
            <a:r>
              <a:rPr lang="en-US" dirty="0" smtClean="0"/>
              <a:t>Qualified for Employment </a:t>
            </a:r>
          </a:p>
          <a:p>
            <a:pPr lvl="1"/>
            <a:r>
              <a:rPr lang="en-US" dirty="0" smtClean="0"/>
              <a:t>Monitor Effectiveness</a:t>
            </a:r>
          </a:p>
          <a:p>
            <a:pPr lvl="1"/>
            <a:r>
              <a:rPr lang="en-US" dirty="0" smtClean="0"/>
              <a:t>Consult on Ethical Obligations  </a:t>
            </a:r>
          </a:p>
          <a:p>
            <a:pPr lvl="1"/>
            <a:r>
              <a:rPr lang="en-US" dirty="0" smtClean="0"/>
              <a:t>Continuing Education</a:t>
            </a:r>
          </a:p>
          <a:p>
            <a:pPr lvl="1"/>
            <a:r>
              <a:rPr lang="en-US" dirty="0" smtClean="0"/>
              <a:t>Impairment</a:t>
            </a:r>
          </a:p>
          <a:p>
            <a:pPr lvl="1"/>
            <a:r>
              <a:rPr lang="en-US" dirty="0" smtClean="0"/>
              <a:t>Counselor Incapacitation, </a:t>
            </a:r>
            <a:r>
              <a:rPr lang="en-US" dirty="0" smtClean="0">
                <a:solidFill>
                  <a:srgbClr val="FFFF00"/>
                </a:solidFill>
              </a:rPr>
              <a:t>Death, Retirement, or </a:t>
            </a:r>
            <a:r>
              <a:rPr lang="en-US" dirty="0" smtClean="0"/>
              <a:t>Termination of Practice </a:t>
            </a:r>
          </a:p>
          <a:p>
            <a:pPr lvl="1"/>
            <a:endParaRPr lang="en-US" dirty="0" smtClean="0"/>
          </a:p>
        </p:txBody>
      </p:sp>
    </p:spTree>
    <p:extLst>
      <p:ext uri="{BB962C8B-B14F-4D97-AF65-F5344CB8AC3E}">
        <p14:creationId xmlns:p14="http://schemas.microsoft.com/office/powerpoint/2010/main" val="3009861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C Professional </a:t>
            </a:r>
            <a:r>
              <a:rPr lang="en-US" dirty="0" smtClean="0">
                <a:solidFill>
                  <a:srgbClr val="FFFF00"/>
                </a:solidFill>
              </a:rPr>
              <a:t>Responsibility</a:t>
            </a:r>
            <a:endParaRPr lang="en-US" dirty="0">
              <a:solidFill>
                <a:srgbClr val="FFFF00"/>
              </a:solidFill>
            </a:endParaRPr>
          </a:p>
        </p:txBody>
      </p:sp>
      <p:sp>
        <p:nvSpPr>
          <p:cNvPr id="3" name="Content Placeholder 2"/>
          <p:cNvSpPr>
            <a:spLocks noGrp="1"/>
          </p:cNvSpPr>
          <p:nvPr>
            <p:ph idx="1"/>
          </p:nvPr>
        </p:nvSpPr>
        <p:spPr/>
        <p:txBody>
          <a:bodyPr>
            <a:normAutofit/>
          </a:bodyPr>
          <a:lstStyle/>
          <a:p>
            <a:pPr marL="585216" lvl="1" indent="0">
              <a:buNone/>
            </a:pPr>
            <a:r>
              <a:rPr lang="en-US" sz="3600" dirty="0" smtClean="0"/>
              <a:t>Advertising</a:t>
            </a:r>
          </a:p>
          <a:p>
            <a:pPr lvl="2"/>
            <a:r>
              <a:rPr lang="en-US" dirty="0" smtClean="0"/>
              <a:t>Accurate</a:t>
            </a:r>
          </a:p>
          <a:p>
            <a:pPr lvl="2"/>
            <a:r>
              <a:rPr lang="en-US" dirty="0" smtClean="0"/>
              <a:t>Testimonials</a:t>
            </a:r>
          </a:p>
          <a:p>
            <a:pPr lvl="2"/>
            <a:r>
              <a:rPr lang="en-US" dirty="0" smtClean="0"/>
              <a:t>Statements by Others</a:t>
            </a:r>
          </a:p>
          <a:p>
            <a:pPr lvl="2"/>
            <a:r>
              <a:rPr lang="en-US" dirty="0" smtClean="0"/>
              <a:t>Recruiting</a:t>
            </a:r>
          </a:p>
          <a:p>
            <a:pPr lvl="2"/>
            <a:r>
              <a:rPr lang="en-US" dirty="0" smtClean="0"/>
              <a:t>Products</a:t>
            </a:r>
          </a:p>
          <a:p>
            <a:pPr lvl="2"/>
            <a:r>
              <a:rPr lang="en-US" dirty="0" smtClean="0"/>
              <a:t>Promotion</a:t>
            </a:r>
            <a:endParaRPr lang="en-US" dirty="0"/>
          </a:p>
        </p:txBody>
      </p:sp>
      <p:pic>
        <p:nvPicPr>
          <p:cNvPr id="2050" name="Picture 2" descr="C:\Users\jwarren4\AppData\Local\Microsoft\Windows\Temporary Internet Files\Content.IE5\1CAUE4H8\MC9000589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4458" y="3962400"/>
            <a:ext cx="2180741" cy="206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7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Being Right</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u="sng" dirty="0" smtClean="0">
                <a:solidFill>
                  <a:srgbClr val="FFFF00"/>
                </a:solidFill>
                <a:hlinkClick r:id="rId2"/>
              </a:rPr>
              <a:t>http://www.ted.com/talks/kathryn_schulz_on_being_wrong.html</a:t>
            </a:r>
            <a:endParaRPr lang="en-US" u="sng" dirty="0" smtClean="0">
              <a:solidFill>
                <a:srgbClr val="FFFF00"/>
              </a:solidFill>
            </a:endParaRPr>
          </a:p>
          <a:p>
            <a:endParaRPr lang="en-US" u="sng" dirty="0" smtClean="0">
              <a:solidFill>
                <a:srgbClr val="FFFF00"/>
              </a:solidFill>
            </a:endParaRPr>
          </a:p>
          <a:p>
            <a:pPr>
              <a:buNone/>
            </a:pPr>
            <a:r>
              <a:rPr lang="en-US" u="sng" dirty="0" smtClean="0"/>
              <a:t>17 min</a:t>
            </a:r>
          </a:p>
          <a:p>
            <a:endParaRPr lang="en-US" u="sng" dirty="0" smtClean="0"/>
          </a:p>
          <a:p>
            <a:r>
              <a:rPr lang="en-US" b="1" dirty="0" smtClean="0">
                <a:hlinkClick r:id="rId2"/>
              </a:rPr>
              <a:t>Kathryn Schulz: On being wrong</a:t>
            </a:r>
            <a:r>
              <a:rPr lang="en-US" dirty="0" smtClean="0">
                <a:hlinkClick r:id="rId2"/>
              </a:rPr>
              <a:t> | Video on </a:t>
            </a:r>
            <a:r>
              <a:rPr lang="en-US" b="1" dirty="0" smtClean="0"/>
              <a:t>Talks</a:t>
            </a:r>
            <a:r>
              <a:rPr lang="en-US" dirty="0" smtClean="0"/>
              <a:t>. </a:t>
            </a:r>
            <a:r>
              <a:rPr lang="en-US" b="1" dirty="0" smtClean="0"/>
              <a:t>Kathryn Schulz:</a:t>
            </a:r>
            <a:r>
              <a:rPr lang="en-US" dirty="0" smtClean="0"/>
              <a:t> </a:t>
            </a:r>
            <a:r>
              <a:rPr lang="en-US" b="1" dirty="0" smtClean="0"/>
              <a:t>On being wrong</a:t>
            </a:r>
            <a:r>
              <a:rPr lang="en-US" dirty="0" smtClean="0"/>
              <a:t>. Filmed Mar 2011 • Posted Apr 2011 • TED2011. TED2011 </a:t>
            </a:r>
            <a:r>
              <a:rPr lang="en-US" b="1" dirty="0" smtClean="0"/>
              <a:t>...</a:t>
            </a:r>
            <a:endParaRPr lang="en-US" dirty="0" smtClean="0"/>
          </a:p>
          <a:p>
            <a:r>
              <a:rPr lang="en-US" dirty="0" smtClean="0"/>
              <a:t>www.ted.com/talks/kathryn_schul…</a:t>
            </a:r>
          </a:p>
          <a:p>
            <a:endParaRPr lang="en-US" dirty="0"/>
          </a:p>
        </p:txBody>
      </p:sp>
    </p:spTree>
    <p:extLst>
      <p:ext uri="{BB962C8B-B14F-4D97-AF65-F5344CB8AC3E}">
        <p14:creationId xmlns:p14="http://schemas.microsoft.com/office/powerpoint/2010/main" val="20196227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 Professional Responsibility</a:t>
            </a:r>
          </a:p>
        </p:txBody>
      </p:sp>
      <p:sp>
        <p:nvSpPr>
          <p:cNvPr id="3" name="Content Placeholder 2"/>
          <p:cNvSpPr>
            <a:spLocks noGrp="1"/>
          </p:cNvSpPr>
          <p:nvPr>
            <p:ph idx="1"/>
          </p:nvPr>
        </p:nvSpPr>
        <p:spPr/>
        <p:txBody>
          <a:bodyPr>
            <a:normAutofit/>
          </a:bodyPr>
          <a:lstStyle/>
          <a:p>
            <a:r>
              <a:rPr lang="en-US" dirty="0"/>
              <a:t>C.4. Professional </a:t>
            </a:r>
            <a:r>
              <a:rPr lang="en-US" dirty="0" smtClean="0"/>
              <a:t>Qualifications</a:t>
            </a:r>
          </a:p>
          <a:p>
            <a:pPr lvl="1"/>
            <a:r>
              <a:rPr lang="en-US" dirty="0" smtClean="0"/>
              <a:t>Accurate Representation</a:t>
            </a:r>
          </a:p>
          <a:p>
            <a:pPr lvl="1"/>
            <a:r>
              <a:rPr lang="en-US" dirty="0" smtClean="0"/>
              <a:t>Credentials</a:t>
            </a:r>
          </a:p>
          <a:p>
            <a:pPr lvl="1"/>
            <a:r>
              <a:rPr lang="en-US" dirty="0" smtClean="0"/>
              <a:t>Ed Degrees</a:t>
            </a:r>
          </a:p>
          <a:p>
            <a:pPr lvl="1"/>
            <a:r>
              <a:rPr lang="en-US" dirty="0" smtClean="0"/>
              <a:t>Implying doctoral-level competence</a:t>
            </a:r>
          </a:p>
          <a:p>
            <a:pPr lvl="1"/>
            <a:r>
              <a:rPr lang="en-US" dirty="0" smtClean="0"/>
              <a:t>Accreditation Status </a:t>
            </a:r>
          </a:p>
          <a:p>
            <a:pPr lvl="1"/>
            <a:r>
              <a:rPr lang="en-US" dirty="0" smtClean="0"/>
              <a:t>Professional membership   </a:t>
            </a:r>
          </a:p>
          <a:p>
            <a:pPr marL="585216" lvl="1" indent="0">
              <a:buNone/>
            </a:pPr>
            <a:r>
              <a:rPr lang="en-US" sz="3200" dirty="0"/>
              <a:t>C.5. </a:t>
            </a:r>
            <a:r>
              <a:rPr lang="en-US" sz="3200" dirty="0" smtClean="0"/>
              <a:t>Nondiscrimination</a:t>
            </a:r>
          </a:p>
        </p:txBody>
      </p:sp>
    </p:spTree>
    <p:extLst>
      <p:ext uri="{BB962C8B-B14F-4D97-AF65-F5344CB8AC3E}">
        <p14:creationId xmlns:p14="http://schemas.microsoft.com/office/powerpoint/2010/main" val="262564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C Professional </a:t>
            </a:r>
            <a:r>
              <a:rPr lang="en-US" dirty="0" smtClean="0">
                <a:solidFill>
                  <a:srgbClr val="FFFF00"/>
                </a:solidFill>
              </a:rPr>
              <a:t>Responsibility</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marL="585216" lvl="1" indent="0">
              <a:buNone/>
            </a:pPr>
            <a:r>
              <a:rPr lang="en-US" sz="3200" dirty="0" smtClean="0"/>
              <a:t>C.6</a:t>
            </a:r>
            <a:r>
              <a:rPr lang="en-US" sz="3200" dirty="0"/>
              <a:t>. Public Responsibility </a:t>
            </a:r>
          </a:p>
          <a:p>
            <a:pPr marL="585216" lvl="1" indent="0">
              <a:buNone/>
            </a:pPr>
            <a:r>
              <a:rPr lang="en-US" sz="3200" dirty="0"/>
              <a:t>	</a:t>
            </a:r>
            <a:r>
              <a:rPr lang="en-US" sz="3200" dirty="0" smtClean="0"/>
              <a:t>Sexual </a:t>
            </a:r>
            <a:r>
              <a:rPr lang="en-US" sz="3200" dirty="0"/>
              <a:t>harassment /third party reports/media </a:t>
            </a:r>
            <a:r>
              <a:rPr lang="en-US" sz="3200" dirty="0" smtClean="0"/>
              <a:t>presentations</a:t>
            </a:r>
          </a:p>
          <a:p>
            <a:pPr marL="585216" lvl="1" indent="0">
              <a:buNone/>
            </a:pPr>
            <a:r>
              <a:rPr lang="en-US" sz="3200" dirty="0" smtClean="0"/>
              <a:t>exploitation </a:t>
            </a:r>
            <a:r>
              <a:rPr lang="en-US" sz="3200" dirty="0"/>
              <a:t>of others </a:t>
            </a:r>
            <a:endParaRPr lang="en-US" sz="3200" dirty="0" smtClean="0"/>
          </a:p>
          <a:p>
            <a:r>
              <a:rPr lang="en-US" dirty="0" smtClean="0">
                <a:solidFill>
                  <a:srgbClr val="FFFF00"/>
                </a:solidFill>
              </a:rPr>
              <a:t>C.6.e</a:t>
            </a:r>
            <a:r>
              <a:rPr lang="en-US" dirty="0">
                <a:solidFill>
                  <a:srgbClr val="FFFF00"/>
                </a:solidFill>
              </a:rPr>
              <a:t>.  Contributing to the </a:t>
            </a:r>
            <a:r>
              <a:rPr lang="en-US" dirty="0" smtClean="0">
                <a:solidFill>
                  <a:srgbClr val="FFFF00"/>
                </a:solidFill>
              </a:rPr>
              <a:t>Public </a:t>
            </a:r>
            <a:r>
              <a:rPr lang="en-US" dirty="0">
                <a:solidFill>
                  <a:srgbClr val="FFFF00"/>
                </a:solidFill>
              </a:rPr>
              <a:t>Good </a:t>
            </a:r>
            <a:r>
              <a:rPr lang="en-US" dirty="0" smtClean="0">
                <a:solidFill>
                  <a:srgbClr val="FFFF00"/>
                </a:solidFill>
              </a:rPr>
              <a:t>(</a:t>
            </a:r>
            <a:r>
              <a:rPr lang="en-US" dirty="0">
                <a:solidFill>
                  <a:srgbClr val="FFFF00"/>
                </a:solidFill>
              </a:rPr>
              <a:t>Pro Bono </a:t>
            </a:r>
            <a:r>
              <a:rPr lang="en-US" dirty="0" err="1" smtClean="0">
                <a:solidFill>
                  <a:srgbClr val="FFFF00"/>
                </a:solidFill>
              </a:rPr>
              <a:t>Publico</a:t>
            </a:r>
            <a:r>
              <a:rPr lang="en-US" dirty="0" smtClean="0">
                <a:solidFill>
                  <a:srgbClr val="FFFF00"/>
                </a:solidFill>
              </a:rPr>
              <a:t>) </a:t>
            </a:r>
          </a:p>
          <a:p>
            <a:pPr lvl="1"/>
            <a:r>
              <a:rPr lang="en-US" dirty="0" smtClean="0">
                <a:solidFill>
                  <a:srgbClr val="FFFF00"/>
                </a:solidFill>
              </a:rPr>
              <a:t>Counselors </a:t>
            </a:r>
            <a:r>
              <a:rPr lang="en-US" dirty="0">
                <a:solidFill>
                  <a:srgbClr val="FFFF00"/>
                </a:solidFill>
              </a:rPr>
              <a:t>make a reasonable effort </a:t>
            </a:r>
            <a:r>
              <a:rPr lang="en-US" dirty="0" smtClean="0">
                <a:solidFill>
                  <a:srgbClr val="FFFF00"/>
                </a:solidFill>
              </a:rPr>
              <a:t>to </a:t>
            </a:r>
            <a:r>
              <a:rPr lang="en-US" dirty="0">
                <a:solidFill>
                  <a:srgbClr val="FFFF00"/>
                </a:solidFill>
              </a:rPr>
              <a:t>provide services to the public for </a:t>
            </a:r>
            <a:r>
              <a:rPr lang="en-US" dirty="0" smtClean="0">
                <a:solidFill>
                  <a:srgbClr val="FFFF00"/>
                </a:solidFill>
              </a:rPr>
              <a:t>which </a:t>
            </a:r>
            <a:r>
              <a:rPr lang="en-US" dirty="0">
                <a:solidFill>
                  <a:srgbClr val="FFFF00"/>
                </a:solidFill>
              </a:rPr>
              <a:t>there is little or no financial </a:t>
            </a:r>
            <a:r>
              <a:rPr lang="en-US" dirty="0" smtClean="0">
                <a:solidFill>
                  <a:srgbClr val="FFFF00"/>
                </a:solidFill>
              </a:rPr>
              <a:t>return </a:t>
            </a:r>
            <a:r>
              <a:rPr lang="en-US" dirty="0">
                <a:solidFill>
                  <a:srgbClr val="FFFF00"/>
                </a:solidFill>
              </a:rPr>
              <a:t>(e.g., speaking to groups, </a:t>
            </a:r>
            <a:r>
              <a:rPr lang="en-US" dirty="0" smtClean="0">
                <a:solidFill>
                  <a:srgbClr val="FFFF00"/>
                </a:solidFill>
              </a:rPr>
              <a:t>sharing </a:t>
            </a:r>
            <a:r>
              <a:rPr lang="en-US" dirty="0">
                <a:solidFill>
                  <a:srgbClr val="FFFF00"/>
                </a:solidFill>
              </a:rPr>
              <a:t>professional information, offering </a:t>
            </a:r>
            <a:r>
              <a:rPr lang="en-US" dirty="0" smtClean="0">
                <a:solidFill>
                  <a:srgbClr val="FFFF00"/>
                </a:solidFill>
              </a:rPr>
              <a:t>reduced </a:t>
            </a:r>
            <a:r>
              <a:rPr lang="en-US" dirty="0">
                <a:solidFill>
                  <a:srgbClr val="FFFF00"/>
                </a:solidFill>
              </a:rPr>
              <a:t>fees)</a:t>
            </a:r>
          </a:p>
        </p:txBody>
      </p:sp>
    </p:spTree>
    <p:extLst>
      <p:ext uri="{BB962C8B-B14F-4D97-AF65-F5344CB8AC3E}">
        <p14:creationId xmlns:p14="http://schemas.microsoft.com/office/powerpoint/2010/main" val="2400804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 Professional Responsibility</a:t>
            </a:r>
          </a:p>
        </p:txBody>
      </p:sp>
      <p:sp>
        <p:nvSpPr>
          <p:cNvPr id="3" name="Content Placeholder 2"/>
          <p:cNvSpPr>
            <a:spLocks noGrp="1"/>
          </p:cNvSpPr>
          <p:nvPr>
            <p:ph idx="1"/>
          </p:nvPr>
        </p:nvSpPr>
        <p:spPr/>
        <p:txBody>
          <a:bodyPr/>
          <a:lstStyle/>
          <a:p>
            <a:r>
              <a:rPr lang="en-US" dirty="0"/>
              <a:t>C.8. Responsibility to Other Professionals</a:t>
            </a:r>
          </a:p>
          <a:p>
            <a:r>
              <a:rPr lang="en-US" dirty="0"/>
              <a:t>C.8.a.  Personal Public Statements </a:t>
            </a:r>
          </a:p>
          <a:p>
            <a:r>
              <a:rPr lang="en-US" dirty="0"/>
              <a:t>When making personal statements in a public context, counselors clarify that they are speaking from their personal perspectives and that they are not speaking on behalf of all counselors or the profession</a:t>
            </a:r>
          </a:p>
          <a:p>
            <a:endParaRPr lang="en-US" dirty="0"/>
          </a:p>
        </p:txBody>
      </p:sp>
    </p:spTree>
    <p:extLst>
      <p:ext uri="{BB962C8B-B14F-4D97-AF65-F5344CB8AC3E}">
        <p14:creationId xmlns:p14="http://schemas.microsoft.com/office/powerpoint/2010/main" val="1904053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 Professional Responsibility</a:t>
            </a:r>
          </a:p>
        </p:txBody>
      </p:sp>
      <p:sp>
        <p:nvSpPr>
          <p:cNvPr id="3" name="Content Placeholder 2"/>
          <p:cNvSpPr>
            <a:spLocks noGrp="1"/>
          </p:cNvSpPr>
          <p:nvPr>
            <p:ph idx="1"/>
          </p:nvPr>
        </p:nvSpPr>
        <p:spPr/>
        <p:txBody>
          <a:bodyPr>
            <a:normAutofit fontScale="92500"/>
          </a:bodyPr>
          <a:lstStyle/>
          <a:p>
            <a:r>
              <a:rPr lang="en-US" dirty="0">
                <a:solidFill>
                  <a:srgbClr val="FFFF00"/>
                </a:solidFill>
              </a:rPr>
              <a:t>C.7. Treatment </a:t>
            </a:r>
            <a:r>
              <a:rPr lang="en-US" dirty="0" smtClean="0">
                <a:solidFill>
                  <a:srgbClr val="FFFF00"/>
                </a:solidFill>
              </a:rPr>
              <a:t>Modalities</a:t>
            </a:r>
          </a:p>
          <a:p>
            <a:pPr lvl="1"/>
            <a:r>
              <a:rPr lang="en-US" dirty="0" smtClean="0"/>
              <a:t>Scientific Basis for Treatment</a:t>
            </a:r>
          </a:p>
          <a:p>
            <a:pPr lvl="1"/>
            <a:r>
              <a:rPr lang="en-US" dirty="0" smtClean="0">
                <a:solidFill>
                  <a:srgbClr val="FFFF00"/>
                </a:solidFill>
              </a:rPr>
              <a:t>Development </a:t>
            </a:r>
            <a:r>
              <a:rPr lang="en-US" dirty="0">
                <a:solidFill>
                  <a:srgbClr val="FFFF00"/>
                </a:solidFill>
              </a:rPr>
              <a:t>and Innovation  </a:t>
            </a:r>
            <a:endParaRPr lang="en-US" dirty="0" smtClean="0">
              <a:solidFill>
                <a:srgbClr val="FFFF00"/>
              </a:solidFill>
            </a:endParaRPr>
          </a:p>
          <a:p>
            <a:pPr lvl="2"/>
            <a:r>
              <a:rPr lang="en-US" dirty="0" smtClean="0">
                <a:solidFill>
                  <a:srgbClr val="FFFF00"/>
                </a:solidFill>
              </a:rPr>
              <a:t>When </a:t>
            </a:r>
            <a:r>
              <a:rPr lang="en-US" dirty="0">
                <a:solidFill>
                  <a:srgbClr val="FFFF00"/>
                </a:solidFill>
              </a:rPr>
              <a:t>counselors use developing or </a:t>
            </a:r>
            <a:r>
              <a:rPr lang="en-US" dirty="0" smtClean="0">
                <a:solidFill>
                  <a:srgbClr val="FFFF00"/>
                </a:solidFill>
              </a:rPr>
              <a:t>innovative techniques/procedures/modalities</a:t>
            </a:r>
            <a:r>
              <a:rPr lang="en-US" dirty="0">
                <a:solidFill>
                  <a:srgbClr val="FFFF00"/>
                </a:solidFill>
              </a:rPr>
              <a:t>, they explain the potential </a:t>
            </a:r>
            <a:r>
              <a:rPr lang="en-US" dirty="0" smtClean="0">
                <a:solidFill>
                  <a:srgbClr val="FFFF00"/>
                </a:solidFill>
              </a:rPr>
              <a:t>risks</a:t>
            </a:r>
            <a:r>
              <a:rPr lang="en-US" dirty="0">
                <a:solidFill>
                  <a:srgbClr val="FFFF00"/>
                </a:solidFill>
              </a:rPr>
              <a:t>, benefits, and ethical considerations </a:t>
            </a:r>
            <a:r>
              <a:rPr lang="en-US" dirty="0" smtClean="0">
                <a:solidFill>
                  <a:srgbClr val="FFFF00"/>
                </a:solidFill>
              </a:rPr>
              <a:t>of </a:t>
            </a:r>
            <a:r>
              <a:rPr lang="en-US" dirty="0">
                <a:solidFill>
                  <a:srgbClr val="FFFF00"/>
                </a:solidFill>
              </a:rPr>
              <a:t>using such </a:t>
            </a:r>
            <a:r>
              <a:rPr lang="en-US" dirty="0" smtClean="0">
                <a:solidFill>
                  <a:srgbClr val="FFFF00"/>
                </a:solidFill>
              </a:rPr>
              <a:t>techniques/procedures/modalities</a:t>
            </a:r>
            <a:r>
              <a:rPr lang="en-US" dirty="0">
                <a:solidFill>
                  <a:srgbClr val="FFFF00"/>
                </a:solidFill>
              </a:rPr>
              <a:t>. Counselors work to minimize </a:t>
            </a:r>
            <a:r>
              <a:rPr lang="en-US" dirty="0" smtClean="0">
                <a:solidFill>
                  <a:srgbClr val="FFFF00"/>
                </a:solidFill>
              </a:rPr>
              <a:t>any </a:t>
            </a:r>
            <a:r>
              <a:rPr lang="en-US" dirty="0">
                <a:solidFill>
                  <a:srgbClr val="FFFF00"/>
                </a:solidFill>
              </a:rPr>
              <a:t>potential risks or harm when using </a:t>
            </a:r>
            <a:r>
              <a:rPr lang="en-US" dirty="0" smtClean="0">
                <a:solidFill>
                  <a:srgbClr val="FFFF00"/>
                </a:solidFill>
              </a:rPr>
              <a:t>these </a:t>
            </a:r>
            <a:r>
              <a:rPr lang="en-US" dirty="0">
                <a:solidFill>
                  <a:srgbClr val="FFFF00"/>
                </a:solidFill>
              </a:rPr>
              <a:t>techniques procedures </a:t>
            </a:r>
            <a:r>
              <a:rPr lang="en-US" dirty="0" smtClean="0">
                <a:solidFill>
                  <a:srgbClr val="FFFF00"/>
                </a:solidFill>
              </a:rPr>
              <a:t>modalities</a:t>
            </a:r>
          </a:p>
          <a:p>
            <a:pPr marL="905256" lvl="2" indent="0">
              <a:buNone/>
            </a:pPr>
            <a:r>
              <a:rPr lang="en-US" sz="2600" dirty="0" smtClean="0">
                <a:solidFill>
                  <a:srgbClr val="FFFF00"/>
                </a:solidFill>
              </a:rPr>
              <a:t>C.7.c</a:t>
            </a:r>
            <a:r>
              <a:rPr lang="en-US" sz="2600" dirty="0">
                <a:solidFill>
                  <a:srgbClr val="FFFF00"/>
                </a:solidFill>
              </a:rPr>
              <a:t>. Harmful Practices </a:t>
            </a:r>
          </a:p>
          <a:p>
            <a:pPr lvl="2"/>
            <a:r>
              <a:rPr lang="en-US" dirty="0">
                <a:solidFill>
                  <a:srgbClr val="FFFF00"/>
                </a:solidFill>
              </a:rPr>
              <a:t>Counselors do not use techniques/procedures/modalities when substantial </a:t>
            </a:r>
            <a:r>
              <a:rPr lang="en-US" dirty="0" smtClean="0">
                <a:solidFill>
                  <a:srgbClr val="FFFF00"/>
                </a:solidFill>
              </a:rPr>
              <a:t>evidence </a:t>
            </a:r>
            <a:r>
              <a:rPr lang="en-US" dirty="0">
                <a:solidFill>
                  <a:srgbClr val="FFFF00"/>
                </a:solidFill>
              </a:rPr>
              <a:t>suggests harm, even if such </a:t>
            </a:r>
            <a:r>
              <a:rPr lang="en-US" dirty="0" smtClean="0">
                <a:solidFill>
                  <a:srgbClr val="FFFF00"/>
                </a:solidFill>
              </a:rPr>
              <a:t>services </a:t>
            </a:r>
            <a:r>
              <a:rPr lang="en-US" dirty="0">
                <a:solidFill>
                  <a:srgbClr val="FFFF00"/>
                </a:solidFill>
              </a:rPr>
              <a:t>are requested</a:t>
            </a:r>
          </a:p>
        </p:txBody>
      </p:sp>
    </p:spTree>
    <p:extLst>
      <p:ext uri="{BB962C8B-B14F-4D97-AF65-F5344CB8AC3E}">
        <p14:creationId xmlns:p14="http://schemas.microsoft.com/office/powerpoint/2010/main" val="1105514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 Professional </a:t>
            </a:r>
            <a:r>
              <a:rPr lang="en-US" dirty="0" smtClean="0"/>
              <a:t>Responsibility </a:t>
            </a:r>
            <a:r>
              <a:rPr lang="en-US" dirty="0" smtClean="0">
                <a:solidFill>
                  <a:srgbClr val="FFFF00"/>
                </a:solidFill>
              </a:rPr>
              <a:t>Summary </a:t>
            </a:r>
            <a:endParaRPr lang="en-US" dirty="0"/>
          </a:p>
        </p:txBody>
      </p:sp>
      <p:sp>
        <p:nvSpPr>
          <p:cNvPr id="3" name="Content Placeholder 2"/>
          <p:cNvSpPr>
            <a:spLocks noGrp="1"/>
          </p:cNvSpPr>
          <p:nvPr>
            <p:ph idx="1"/>
          </p:nvPr>
        </p:nvSpPr>
        <p:spPr/>
        <p:txBody>
          <a:bodyPr/>
          <a:lstStyle/>
          <a:p>
            <a:r>
              <a:rPr lang="en-US" dirty="0" smtClean="0">
                <a:solidFill>
                  <a:srgbClr val="FFFF00"/>
                </a:solidFill>
              </a:rPr>
              <a:t>Pro bono </a:t>
            </a:r>
            <a:r>
              <a:rPr lang="en-US" dirty="0" err="1" smtClean="0">
                <a:solidFill>
                  <a:srgbClr val="FFFF00"/>
                </a:solidFill>
              </a:rPr>
              <a:t>Publico</a:t>
            </a:r>
            <a:endParaRPr lang="en-US" dirty="0" smtClean="0">
              <a:solidFill>
                <a:srgbClr val="FFFF00"/>
              </a:solidFill>
            </a:endParaRPr>
          </a:p>
          <a:p>
            <a:r>
              <a:rPr lang="en-US" dirty="0" smtClean="0">
                <a:solidFill>
                  <a:srgbClr val="FFFF00"/>
                </a:solidFill>
              </a:rPr>
              <a:t>New areas of Treatment</a:t>
            </a:r>
          </a:p>
          <a:p>
            <a:endParaRPr lang="en-US" dirty="0" smtClean="0">
              <a:solidFill>
                <a:srgbClr val="FFFF00"/>
              </a:solidFill>
            </a:endParaRPr>
          </a:p>
          <a:p>
            <a:endParaRPr lang="en-US" dirty="0" smtClean="0"/>
          </a:p>
          <a:p>
            <a:endParaRPr lang="en-US" dirty="0"/>
          </a:p>
        </p:txBody>
      </p:sp>
      <p:pic>
        <p:nvPicPr>
          <p:cNvPr id="1026" name="Picture 2" descr="C:\Users\jwarren4\AppData\Local\Microsoft\Windows\Temporary Internet Files\Content.IE5\7HE9IU56\MC9004315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124200"/>
            <a:ext cx="2666999"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16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D Relationships with Other Professionals</a:t>
            </a:r>
            <a:endParaRPr lang="en-US" dirty="0">
              <a:solidFill>
                <a:srgbClr val="FFFF00"/>
              </a:solidFill>
            </a:endParaRPr>
          </a:p>
        </p:txBody>
      </p:sp>
      <p:sp>
        <p:nvSpPr>
          <p:cNvPr id="3" name="Content Placeholder 2"/>
          <p:cNvSpPr>
            <a:spLocks noGrp="1"/>
          </p:cNvSpPr>
          <p:nvPr>
            <p:ph idx="1"/>
          </p:nvPr>
        </p:nvSpPr>
        <p:spPr/>
        <p:txBody>
          <a:bodyPr>
            <a:normAutofit/>
          </a:bodyPr>
          <a:lstStyle/>
          <a:p>
            <a:pPr marL="585216" lvl="1" indent="0">
              <a:buNone/>
            </a:pPr>
            <a:r>
              <a:rPr lang="en-US" dirty="0" smtClean="0"/>
              <a:t>Different approaches</a:t>
            </a:r>
          </a:p>
          <a:p>
            <a:pPr marL="585216" lvl="1" indent="0">
              <a:buNone/>
            </a:pPr>
            <a:r>
              <a:rPr lang="en-US" dirty="0" smtClean="0"/>
              <a:t>Forming relationships</a:t>
            </a:r>
          </a:p>
          <a:p>
            <a:pPr marL="585216" lvl="1" indent="0">
              <a:buNone/>
            </a:pPr>
            <a:r>
              <a:rPr lang="en-US" dirty="0" smtClean="0"/>
              <a:t>Interdisciplinary Teamwork</a:t>
            </a:r>
          </a:p>
          <a:p>
            <a:pPr marL="585216" lvl="1" indent="0">
              <a:buNone/>
            </a:pPr>
            <a:r>
              <a:rPr lang="en-US" dirty="0" smtClean="0"/>
              <a:t>Professional and Ethical team practices</a:t>
            </a:r>
          </a:p>
          <a:p>
            <a:pPr marL="585216" lvl="1" indent="0">
              <a:buNone/>
            </a:pPr>
            <a:r>
              <a:rPr lang="en-US" dirty="0" smtClean="0"/>
              <a:t>Confidentiality</a:t>
            </a:r>
          </a:p>
          <a:p>
            <a:pPr marL="585216" lvl="1" indent="0">
              <a:buNone/>
            </a:pPr>
            <a:r>
              <a:rPr lang="en-US" dirty="0" smtClean="0"/>
              <a:t>Personnel Selection/Assignment</a:t>
            </a:r>
          </a:p>
          <a:p>
            <a:pPr marL="585216" lvl="1" indent="0">
              <a:buNone/>
            </a:pPr>
            <a:r>
              <a:rPr lang="en-US" dirty="0" smtClean="0"/>
              <a:t>Employer Practices </a:t>
            </a:r>
          </a:p>
          <a:p>
            <a:pPr marL="585216" lvl="1" indent="0">
              <a:buNone/>
            </a:pPr>
            <a:r>
              <a:rPr lang="en-US" dirty="0" smtClean="0"/>
              <a:t>Negative Conditions </a:t>
            </a:r>
          </a:p>
          <a:p>
            <a:pPr marL="585216" lvl="1" indent="0">
              <a:buNone/>
            </a:pPr>
            <a:r>
              <a:rPr lang="en-US" dirty="0" smtClean="0"/>
              <a:t>Protection from Punitive Action  </a:t>
            </a:r>
          </a:p>
          <a:p>
            <a:pPr marL="585216"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679083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D Relationships with Other Professionals</a:t>
            </a:r>
          </a:p>
        </p:txBody>
      </p:sp>
      <p:sp>
        <p:nvSpPr>
          <p:cNvPr id="5" name="Content Placeholder 4"/>
          <p:cNvSpPr>
            <a:spLocks noGrp="1"/>
          </p:cNvSpPr>
          <p:nvPr>
            <p:ph idx="1"/>
          </p:nvPr>
        </p:nvSpPr>
        <p:spPr/>
        <p:txBody>
          <a:bodyPr/>
          <a:lstStyle/>
          <a:p>
            <a:r>
              <a:rPr lang="en-US" dirty="0"/>
              <a:t>D.2.  Provision of </a:t>
            </a:r>
            <a:r>
              <a:rPr lang="en-US" dirty="0" smtClean="0"/>
              <a:t>Consultation Services </a:t>
            </a:r>
          </a:p>
          <a:p>
            <a:pPr lvl="1"/>
            <a:r>
              <a:rPr lang="en-US" dirty="0" smtClean="0">
                <a:solidFill>
                  <a:srgbClr val="FFFF00"/>
                </a:solidFill>
              </a:rPr>
              <a:t>Competency</a:t>
            </a:r>
          </a:p>
          <a:p>
            <a:pPr lvl="1"/>
            <a:r>
              <a:rPr lang="en-US" dirty="0" smtClean="0">
                <a:solidFill>
                  <a:srgbClr val="FFFF00"/>
                </a:solidFill>
              </a:rPr>
              <a:t>Informed Consent in Formal Consultation </a:t>
            </a:r>
          </a:p>
          <a:p>
            <a:pPr lvl="1"/>
            <a:endParaRPr lang="en-US" dirty="0" smtClean="0"/>
          </a:p>
          <a:p>
            <a:pPr lvl="1"/>
            <a:endParaRPr lang="en-US" dirty="0"/>
          </a:p>
        </p:txBody>
      </p:sp>
      <p:pic>
        <p:nvPicPr>
          <p:cNvPr id="3074" name="Picture 2" descr="C:\Users\jwarren4\AppData\Local\Microsoft\Windows\Temporary Internet Files\Content.IE5\7HE9IU56\MC9102172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200401"/>
            <a:ext cx="1981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774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Assessment</a:t>
            </a:r>
          </a:p>
          <a:p>
            <a:r>
              <a:rPr lang="en-US" dirty="0" smtClean="0"/>
              <a:t>Client Welfare</a:t>
            </a:r>
          </a:p>
          <a:p>
            <a:r>
              <a:rPr lang="en-US" dirty="0" smtClean="0"/>
              <a:t>Competence</a:t>
            </a:r>
          </a:p>
          <a:p>
            <a:pPr lvl="1"/>
            <a:r>
              <a:rPr lang="en-US" dirty="0" smtClean="0"/>
              <a:t>Limits of competence</a:t>
            </a:r>
          </a:p>
          <a:p>
            <a:pPr lvl="1"/>
            <a:r>
              <a:rPr lang="en-US" dirty="0" smtClean="0"/>
              <a:t>Appropriate use </a:t>
            </a:r>
          </a:p>
          <a:p>
            <a:pPr lvl="1"/>
            <a:r>
              <a:rPr lang="en-US" dirty="0" smtClean="0"/>
              <a:t>Decisions made</a:t>
            </a:r>
          </a:p>
          <a:p>
            <a:pPr marL="585216" lvl="1" indent="0">
              <a:buNone/>
            </a:pPr>
            <a:r>
              <a:rPr lang="en-US" sz="3200" dirty="0" smtClean="0"/>
              <a:t>Informed Consent</a:t>
            </a:r>
          </a:p>
          <a:p>
            <a:pPr marL="585216" lvl="1" indent="0">
              <a:buNone/>
            </a:pPr>
            <a:r>
              <a:rPr lang="en-US" sz="3200" dirty="0"/>
              <a:t>	</a:t>
            </a:r>
            <a:r>
              <a:rPr lang="en-US" dirty="0" smtClean="0"/>
              <a:t>Explain to clients </a:t>
            </a:r>
          </a:p>
          <a:p>
            <a:pPr marL="585216" lvl="1" indent="0">
              <a:buNone/>
            </a:pPr>
            <a:r>
              <a:rPr lang="en-US" dirty="0"/>
              <a:t>	</a:t>
            </a:r>
            <a:r>
              <a:rPr lang="en-US" dirty="0" smtClean="0"/>
              <a:t>Recipients of results </a:t>
            </a:r>
          </a:p>
          <a:p>
            <a:endParaRPr lang="en-US" dirty="0"/>
          </a:p>
        </p:txBody>
      </p:sp>
      <p:sp>
        <p:nvSpPr>
          <p:cNvPr id="4" name="Title 3"/>
          <p:cNvSpPr>
            <a:spLocks noGrp="1"/>
          </p:cNvSpPr>
          <p:nvPr>
            <p:ph type="title"/>
          </p:nvPr>
        </p:nvSpPr>
        <p:spPr/>
        <p:txBody>
          <a:bodyPr>
            <a:normAutofit fontScale="90000"/>
          </a:bodyPr>
          <a:lstStyle/>
          <a:p>
            <a:r>
              <a:rPr lang="en-US" dirty="0" smtClean="0">
                <a:solidFill>
                  <a:srgbClr val="FFFF00"/>
                </a:solidFill>
              </a:rPr>
              <a:t>E. Evaluation, Assessment, and Interpretation</a:t>
            </a:r>
            <a:endParaRPr lang="en-US" dirty="0">
              <a:solidFill>
                <a:srgbClr val="FFFF00"/>
              </a:solidFill>
            </a:endParaRPr>
          </a:p>
        </p:txBody>
      </p:sp>
    </p:spTree>
    <p:extLst>
      <p:ext uri="{BB962C8B-B14F-4D97-AF65-F5344CB8AC3E}">
        <p14:creationId xmlns:p14="http://schemas.microsoft.com/office/powerpoint/2010/main" val="41848558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 Evaluation, Assessment, and Interpretation</a:t>
            </a:r>
          </a:p>
        </p:txBody>
      </p:sp>
      <p:sp>
        <p:nvSpPr>
          <p:cNvPr id="3" name="Content Placeholder 2"/>
          <p:cNvSpPr>
            <a:spLocks noGrp="1"/>
          </p:cNvSpPr>
          <p:nvPr>
            <p:ph idx="1"/>
          </p:nvPr>
        </p:nvSpPr>
        <p:spPr/>
        <p:txBody>
          <a:bodyPr/>
          <a:lstStyle/>
          <a:p>
            <a:r>
              <a:rPr lang="en-US" dirty="0" smtClean="0"/>
              <a:t>Release to Qualified Personnel</a:t>
            </a:r>
          </a:p>
          <a:p>
            <a:r>
              <a:rPr lang="en-US" dirty="0" smtClean="0"/>
              <a:t>Diagnosis</a:t>
            </a:r>
          </a:p>
          <a:p>
            <a:pPr lvl="1"/>
            <a:r>
              <a:rPr lang="en-US" dirty="0" smtClean="0"/>
              <a:t>Proper</a:t>
            </a:r>
          </a:p>
          <a:p>
            <a:pPr lvl="1"/>
            <a:r>
              <a:rPr lang="en-US" dirty="0" smtClean="0"/>
              <a:t>Cultural Sensitivity</a:t>
            </a:r>
          </a:p>
          <a:p>
            <a:pPr lvl="1"/>
            <a:r>
              <a:rPr lang="en-US" dirty="0" smtClean="0"/>
              <a:t>Historical and social prejudices in Diagnosis of Pathology  </a:t>
            </a:r>
          </a:p>
          <a:p>
            <a:pPr lvl="1"/>
            <a:r>
              <a:rPr lang="en-US" dirty="0" smtClean="0"/>
              <a:t>Refraining form Diagnosis</a:t>
            </a:r>
            <a:endParaRPr lang="en-US" dirty="0"/>
          </a:p>
        </p:txBody>
      </p:sp>
      <p:pic>
        <p:nvPicPr>
          <p:cNvPr id="1026" name="Picture 2" descr="C:\Users\jwarren4\AppData\Local\Microsoft\Windows\Temporary Internet Files\Content.IE5\Q1KGVQJ7\MC90007883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6042" y="3809999"/>
            <a:ext cx="2643957" cy="249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398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 Evaluation, Assessment, and Interpretation</a:t>
            </a:r>
          </a:p>
        </p:txBody>
      </p:sp>
      <p:sp>
        <p:nvSpPr>
          <p:cNvPr id="3" name="Content Placeholder 2"/>
          <p:cNvSpPr>
            <a:spLocks noGrp="1"/>
          </p:cNvSpPr>
          <p:nvPr>
            <p:ph idx="1"/>
          </p:nvPr>
        </p:nvSpPr>
        <p:spPr/>
        <p:txBody>
          <a:bodyPr/>
          <a:lstStyle/>
          <a:p>
            <a:r>
              <a:rPr lang="en-US" dirty="0"/>
              <a:t>E.6. Instrument </a:t>
            </a:r>
            <a:r>
              <a:rPr lang="en-US" dirty="0" smtClean="0"/>
              <a:t>Selection</a:t>
            </a:r>
          </a:p>
          <a:p>
            <a:pPr lvl="1"/>
            <a:r>
              <a:rPr lang="en-US" dirty="0" smtClean="0"/>
              <a:t>Appropriateness</a:t>
            </a:r>
          </a:p>
          <a:p>
            <a:pPr lvl="1"/>
            <a:r>
              <a:rPr lang="en-US" dirty="0" smtClean="0"/>
              <a:t>Referral ( to third party for assessment—protect client)</a:t>
            </a:r>
          </a:p>
          <a:p>
            <a:pPr marL="585216" lvl="1" indent="0">
              <a:buNone/>
            </a:pPr>
            <a:r>
              <a:rPr lang="en-US" sz="2800" dirty="0" smtClean="0"/>
              <a:t>Conditions of Assessment </a:t>
            </a:r>
          </a:p>
          <a:p>
            <a:pPr marL="585216" lvl="1" indent="0">
              <a:buNone/>
            </a:pPr>
            <a:r>
              <a:rPr lang="en-US" sz="2800" dirty="0"/>
              <a:t>	</a:t>
            </a:r>
            <a:r>
              <a:rPr lang="en-US" dirty="0" smtClean="0"/>
              <a:t>Administrative conditions </a:t>
            </a:r>
          </a:p>
          <a:p>
            <a:pPr marL="585216" lvl="1" indent="0">
              <a:buNone/>
            </a:pPr>
            <a:r>
              <a:rPr lang="en-US" dirty="0"/>
              <a:t>	</a:t>
            </a:r>
            <a:r>
              <a:rPr lang="en-US" dirty="0" smtClean="0">
                <a:solidFill>
                  <a:srgbClr val="FFFF00"/>
                </a:solidFill>
              </a:rPr>
              <a:t>Favorable conditions</a:t>
            </a:r>
          </a:p>
          <a:p>
            <a:pPr marL="585216" lvl="1" indent="0">
              <a:buNone/>
            </a:pPr>
            <a:r>
              <a:rPr lang="en-US" dirty="0"/>
              <a:t>	</a:t>
            </a:r>
            <a:r>
              <a:rPr lang="en-US" dirty="0" smtClean="0"/>
              <a:t>Technological Administration</a:t>
            </a:r>
          </a:p>
          <a:p>
            <a:pPr marL="585216" lvl="1" indent="0">
              <a:buNone/>
            </a:pPr>
            <a:r>
              <a:rPr lang="en-US" dirty="0" smtClean="0"/>
              <a:t>	Not unsupervised   </a:t>
            </a:r>
          </a:p>
          <a:p>
            <a:pPr marL="585216" lvl="1" indent="0">
              <a:buNone/>
            </a:pPr>
            <a:r>
              <a:rPr lang="en-US" dirty="0"/>
              <a:t>	</a:t>
            </a:r>
            <a:endParaRPr lang="en-US" dirty="0" smtClean="0"/>
          </a:p>
          <a:p>
            <a:pPr lvl="1"/>
            <a:endParaRPr lang="en-US" dirty="0"/>
          </a:p>
        </p:txBody>
      </p:sp>
    </p:spTree>
    <p:extLst>
      <p:ext uri="{BB962C8B-B14F-4D97-AF65-F5344CB8AC3E}">
        <p14:creationId xmlns:p14="http://schemas.microsoft.com/office/powerpoint/2010/main" val="101015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Professional Ethics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Professional—to profess to do (Ponton &amp; Duba, 2009)</a:t>
            </a:r>
          </a:p>
          <a:p>
            <a:r>
              <a:rPr lang="en-US" dirty="0" smtClean="0"/>
              <a:t>Ethics make a profession, a profession…</a:t>
            </a:r>
          </a:p>
          <a:p>
            <a:endParaRPr lang="en-US" dirty="0" smtClean="0"/>
          </a:p>
          <a:p>
            <a:r>
              <a:rPr lang="en-US" dirty="0" smtClean="0"/>
              <a:t> </a:t>
            </a:r>
          </a:p>
          <a:p>
            <a:endParaRPr lang="en-US" dirty="0" smtClean="0"/>
          </a:p>
          <a:p>
            <a:endParaRPr lang="en-US" dirty="0"/>
          </a:p>
        </p:txBody>
      </p:sp>
      <p:pic>
        <p:nvPicPr>
          <p:cNvPr id="2050" name="Picture 2" descr="C:\Users\jwarren4\AppData\Local\Microsoft\Windows\Temporary Internet Files\Content.IE5\OSNDKDJI\MC900217198[1].wmf"/>
          <p:cNvPicPr>
            <a:picLocks noChangeAspect="1" noChangeArrowheads="1"/>
          </p:cNvPicPr>
          <p:nvPr/>
        </p:nvPicPr>
        <p:blipFill>
          <a:blip r:embed="rId2" cstate="print"/>
          <a:srcRect/>
          <a:stretch>
            <a:fillRect/>
          </a:stretch>
        </p:blipFill>
        <p:spPr bwMode="auto">
          <a:xfrm>
            <a:off x="4648200" y="3503198"/>
            <a:ext cx="2819400" cy="2745355"/>
          </a:xfrm>
          <a:prstGeom prst="rect">
            <a:avLst/>
          </a:prstGeom>
          <a:noFill/>
        </p:spPr>
      </p:pic>
    </p:spTree>
    <p:extLst>
      <p:ext uri="{BB962C8B-B14F-4D97-AF65-F5344CB8AC3E}">
        <p14:creationId xmlns:p14="http://schemas.microsoft.com/office/powerpoint/2010/main" val="12572028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 Evaluation, Assessment, and Interpretation</a:t>
            </a:r>
          </a:p>
        </p:txBody>
      </p:sp>
      <p:sp>
        <p:nvSpPr>
          <p:cNvPr id="3" name="Content Placeholder 2"/>
          <p:cNvSpPr>
            <a:spLocks noGrp="1"/>
          </p:cNvSpPr>
          <p:nvPr>
            <p:ph idx="1"/>
          </p:nvPr>
        </p:nvSpPr>
        <p:spPr/>
        <p:txBody>
          <a:bodyPr>
            <a:normAutofit fontScale="92500"/>
          </a:bodyPr>
          <a:lstStyle/>
          <a:p>
            <a:r>
              <a:rPr lang="en-US" dirty="0"/>
              <a:t>E.8.  Multicultural </a:t>
            </a:r>
            <a:r>
              <a:rPr lang="en-US" dirty="0" smtClean="0"/>
              <a:t>Issues/Diversity </a:t>
            </a:r>
            <a:r>
              <a:rPr lang="en-US" dirty="0"/>
              <a:t>in Assessment </a:t>
            </a:r>
          </a:p>
          <a:p>
            <a:r>
              <a:rPr lang="en-US" dirty="0" smtClean="0"/>
              <a:t> 	Counselors </a:t>
            </a:r>
            <a:r>
              <a:rPr lang="en-US" dirty="0"/>
              <a:t>select and use with caution assessment techniques normed </a:t>
            </a:r>
            <a:r>
              <a:rPr lang="en-US" dirty="0" smtClean="0"/>
              <a:t>on </a:t>
            </a:r>
            <a:r>
              <a:rPr lang="en-US" dirty="0"/>
              <a:t>populations other than that of the </a:t>
            </a:r>
            <a:r>
              <a:rPr lang="en-US" dirty="0" smtClean="0"/>
              <a:t>client</a:t>
            </a:r>
            <a:r>
              <a:rPr lang="en-US" dirty="0"/>
              <a:t>. Counselors recognize the effects </a:t>
            </a:r>
            <a:r>
              <a:rPr lang="en-US" dirty="0" smtClean="0"/>
              <a:t>of </a:t>
            </a:r>
            <a:r>
              <a:rPr lang="en-US" dirty="0"/>
              <a:t>age, color, culture, disability, ethnic </a:t>
            </a:r>
            <a:r>
              <a:rPr lang="en-US" dirty="0" smtClean="0"/>
              <a:t>group</a:t>
            </a:r>
            <a:r>
              <a:rPr lang="en-US" dirty="0"/>
              <a:t>, gender, race, language preference, religion, spirituality, </a:t>
            </a:r>
            <a:r>
              <a:rPr lang="en-US" dirty="0" smtClean="0"/>
              <a:t>sexual orientation</a:t>
            </a:r>
            <a:r>
              <a:rPr lang="en-US" dirty="0"/>
              <a:t>, and socioeconomic status </a:t>
            </a:r>
            <a:r>
              <a:rPr lang="en-US" dirty="0" smtClean="0"/>
              <a:t>on </a:t>
            </a:r>
            <a:r>
              <a:rPr lang="en-US" dirty="0"/>
              <a:t>test administration and interpretation, and they place test results in </a:t>
            </a:r>
            <a:r>
              <a:rPr lang="en-US" dirty="0" smtClean="0"/>
              <a:t>proper </a:t>
            </a:r>
            <a:r>
              <a:rPr lang="en-US" dirty="0"/>
              <a:t>perspective with other relevant </a:t>
            </a:r>
            <a:r>
              <a:rPr lang="en-US" dirty="0" smtClean="0"/>
              <a:t>factors</a:t>
            </a:r>
            <a:r>
              <a:rPr lang="en-US" dirty="0">
                <a:solidFill>
                  <a:srgbClr val="FFFF00"/>
                </a:solidFill>
              </a:rPr>
              <a:t>.</a:t>
            </a:r>
          </a:p>
        </p:txBody>
      </p:sp>
    </p:spTree>
    <p:extLst>
      <p:ext uri="{BB962C8B-B14F-4D97-AF65-F5344CB8AC3E}">
        <p14:creationId xmlns:p14="http://schemas.microsoft.com/office/powerpoint/2010/main" val="3730914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 Evaluation, Assessment, and Interpretation</a:t>
            </a:r>
          </a:p>
        </p:txBody>
      </p:sp>
      <p:sp>
        <p:nvSpPr>
          <p:cNvPr id="3" name="Content Placeholder 2"/>
          <p:cNvSpPr>
            <a:spLocks noGrp="1"/>
          </p:cNvSpPr>
          <p:nvPr>
            <p:ph idx="1"/>
          </p:nvPr>
        </p:nvSpPr>
        <p:spPr/>
        <p:txBody>
          <a:bodyPr>
            <a:normAutofit fontScale="92500" lnSpcReduction="10000"/>
          </a:bodyPr>
          <a:lstStyle/>
          <a:p>
            <a:r>
              <a:rPr lang="en-US" dirty="0" smtClean="0"/>
              <a:t>Scoring and Interpretation </a:t>
            </a:r>
          </a:p>
          <a:p>
            <a:pPr lvl="1"/>
            <a:r>
              <a:rPr lang="en-US" dirty="0" smtClean="0"/>
              <a:t>Reporting</a:t>
            </a:r>
          </a:p>
          <a:p>
            <a:pPr lvl="1"/>
            <a:r>
              <a:rPr lang="en-US" dirty="0" smtClean="0"/>
              <a:t>Data sufficient</a:t>
            </a:r>
          </a:p>
          <a:p>
            <a:pPr lvl="1"/>
            <a:r>
              <a:rPr lang="en-US" dirty="0" smtClean="0"/>
              <a:t>Assessment services </a:t>
            </a:r>
          </a:p>
          <a:p>
            <a:r>
              <a:rPr lang="en-US" dirty="0" smtClean="0"/>
              <a:t>Security </a:t>
            </a:r>
          </a:p>
          <a:p>
            <a:r>
              <a:rPr lang="en-US" dirty="0" smtClean="0"/>
              <a:t>Obsolete not ok</a:t>
            </a:r>
          </a:p>
          <a:p>
            <a:r>
              <a:rPr lang="en-US" dirty="0" smtClean="0"/>
              <a:t>Assessment Construction  </a:t>
            </a:r>
          </a:p>
          <a:p>
            <a:r>
              <a:rPr lang="en-US" dirty="0" smtClean="0"/>
              <a:t>Forensic – Evaluation for Legal Proceedings </a:t>
            </a:r>
          </a:p>
          <a:p>
            <a:pPr lvl="1"/>
            <a:r>
              <a:rPr lang="en-US" dirty="0" smtClean="0"/>
              <a:t>Primary Obligation / Consent</a:t>
            </a:r>
          </a:p>
          <a:p>
            <a:pPr lvl="1"/>
            <a:r>
              <a:rPr lang="en-US" dirty="0" smtClean="0"/>
              <a:t>Client Evaluation Prohibited </a:t>
            </a:r>
          </a:p>
          <a:p>
            <a:pPr lvl="1"/>
            <a:r>
              <a:rPr lang="en-US" dirty="0" smtClean="0"/>
              <a:t>Avoid Potentially Harmful Relationships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87952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lstStyle/>
          <a:p>
            <a:r>
              <a:rPr lang="en-US" dirty="0"/>
              <a:t>Introduction</a:t>
            </a:r>
          </a:p>
          <a:p>
            <a:pPr marL="137160" indent="0">
              <a:buNone/>
            </a:pPr>
            <a:r>
              <a:rPr lang="en-US" dirty="0">
                <a:solidFill>
                  <a:srgbClr val="FFFF00"/>
                </a:solidFill>
              </a:rPr>
              <a:t>Counselor supervisors, trainers, and </a:t>
            </a:r>
            <a:r>
              <a:rPr lang="en-US" dirty="0" smtClean="0">
                <a:solidFill>
                  <a:srgbClr val="FFFF00"/>
                </a:solidFill>
              </a:rPr>
              <a:t>educators </a:t>
            </a:r>
            <a:r>
              <a:rPr lang="en-US" dirty="0">
                <a:solidFill>
                  <a:srgbClr val="FFFF00"/>
                </a:solidFill>
              </a:rPr>
              <a:t>aspire to foster meaningful </a:t>
            </a:r>
            <a:r>
              <a:rPr lang="en-US" dirty="0" smtClean="0">
                <a:solidFill>
                  <a:srgbClr val="FFFF00"/>
                </a:solidFill>
              </a:rPr>
              <a:t>and </a:t>
            </a:r>
            <a:r>
              <a:rPr lang="en-US" dirty="0">
                <a:solidFill>
                  <a:srgbClr val="FFFF00"/>
                </a:solidFill>
              </a:rPr>
              <a:t>respectful professional relationships and to maintain appropriate </a:t>
            </a:r>
            <a:r>
              <a:rPr lang="en-US" dirty="0" smtClean="0">
                <a:solidFill>
                  <a:srgbClr val="FFFF00"/>
                </a:solidFill>
              </a:rPr>
              <a:t>boundaries </a:t>
            </a:r>
            <a:r>
              <a:rPr lang="en-US" dirty="0">
                <a:solidFill>
                  <a:srgbClr val="FFFF00"/>
                </a:solidFill>
              </a:rPr>
              <a:t>with supervisees and </a:t>
            </a:r>
            <a:r>
              <a:rPr lang="en-US" dirty="0" smtClean="0">
                <a:solidFill>
                  <a:srgbClr val="FFFF00"/>
                </a:solidFill>
              </a:rPr>
              <a:t>students </a:t>
            </a:r>
            <a:r>
              <a:rPr lang="en-US" dirty="0">
                <a:solidFill>
                  <a:srgbClr val="FFFF00"/>
                </a:solidFill>
              </a:rPr>
              <a:t>in both face-to-face and electronic formats</a:t>
            </a:r>
          </a:p>
        </p:txBody>
      </p:sp>
      <p:pic>
        <p:nvPicPr>
          <p:cNvPr id="6146" name="Picture 2" descr="C:\Program Files (x86)\Microsoft Office\MEDIA\CAGCAT10\j0149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648200"/>
            <a:ext cx="182879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78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a:t>
            </a:r>
            <a:r>
              <a:rPr lang="en-US" dirty="0" smtClean="0">
                <a:solidFill>
                  <a:srgbClr val="FFFF00"/>
                </a:solidFill>
              </a:rPr>
              <a:t>Supervision Training Teaching</a:t>
            </a:r>
            <a:r>
              <a:rPr lang="en-US" dirty="0">
                <a:solidFill>
                  <a:srgbClr val="FFFF00"/>
                </a:solidFill>
              </a:rPr>
              <a:t/>
            </a:r>
            <a:br>
              <a:rPr lang="en-US" dirty="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pPr lvl="1"/>
            <a:r>
              <a:rPr lang="en-US" sz="3200" dirty="0" smtClean="0"/>
              <a:t>Client welfare</a:t>
            </a:r>
          </a:p>
          <a:p>
            <a:pPr lvl="1"/>
            <a:r>
              <a:rPr lang="en-US" dirty="0" smtClean="0"/>
              <a:t>Counselor Credentials-given to clients  </a:t>
            </a:r>
          </a:p>
          <a:p>
            <a:pPr lvl="1"/>
            <a:r>
              <a:rPr lang="en-US" dirty="0" smtClean="0"/>
              <a:t>Informed consent-Clients know </a:t>
            </a:r>
          </a:p>
          <a:p>
            <a:pPr lvl="1"/>
            <a:r>
              <a:rPr lang="en-US" sz="3200" dirty="0" smtClean="0"/>
              <a:t>Supervisor Competence </a:t>
            </a:r>
          </a:p>
          <a:p>
            <a:pPr lvl="2"/>
            <a:r>
              <a:rPr lang="en-US" dirty="0" smtClean="0"/>
              <a:t>Preparation</a:t>
            </a:r>
          </a:p>
          <a:p>
            <a:pPr lvl="2"/>
            <a:r>
              <a:rPr lang="en-US" dirty="0" smtClean="0"/>
              <a:t>Multiculturalism </a:t>
            </a:r>
          </a:p>
          <a:p>
            <a:pPr lvl="1"/>
            <a:r>
              <a:rPr lang="en-US" sz="2600" dirty="0">
                <a:solidFill>
                  <a:srgbClr val="FFFF00"/>
                </a:solidFill>
              </a:rPr>
              <a:t>F.2.c. Online Supervision</a:t>
            </a:r>
          </a:p>
          <a:p>
            <a:pPr lvl="2"/>
            <a:r>
              <a:rPr lang="en-US" sz="2600" dirty="0">
                <a:solidFill>
                  <a:srgbClr val="FFFF00"/>
                </a:solidFill>
              </a:rPr>
              <a:t>When using technology in supervision, </a:t>
            </a:r>
            <a:r>
              <a:rPr lang="en-US" sz="2600" dirty="0" smtClean="0">
                <a:solidFill>
                  <a:srgbClr val="FFFF00"/>
                </a:solidFill>
              </a:rPr>
              <a:t>counselor </a:t>
            </a:r>
            <a:r>
              <a:rPr lang="en-US" sz="2600" dirty="0">
                <a:solidFill>
                  <a:srgbClr val="FFFF00"/>
                </a:solidFill>
              </a:rPr>
              <a:t>supervisors are competent in </a:t>
            </a:r>
            <a:r>
              <a:rPr lang="en-US" sz="2600" dirty="0" smtClean="0">
                <a:solidFill>
                  <a:srgbClr val="FFFF00"/>
                </a:solidFill>
              </a:rPr>
              <a:t> the </a:t>
            </a:r>
            <a:r>
              <a:rPr lang="en-US" sz="2600" dirty="0">
                <a:solidFill>
                  <a:srgbClr val="FFFF00"/>
                </a:solidFill>
              </a:rPr>
              <a:t>use of those technologies. Supervisors take the necessary precautions </a:t>
            </a:r>
            <a:r>
              <a:rPr lang="en-US" sz="2600" dirty="0" smtClean="0">
                <a:solidFill>
                  <a:srgbClr val="FFFF00"/>
                </a:solidFill>
              </a:rPr>
              <a:t>to </a:t>
            </a:r>
            <a:r>
              <a:rPr lang="en-US" sz="2600" dirty="0">
                <a:solidFill>
                  <a:srgbClr val="FFFF00"/>
                </a:solidFill>
              </a:rPr>
              <a:t>protect the confidentiality of all </a:t>
            </a:r>
            <a:r>
              <a:rPr lang="en-US" sz="2600" dirty="0" smtClean="0">
                <a:solidFill>
                  <a:srgbClr val="FFFF00"/>
                </a:solidFill>
              </a:rPr>
              <a:t>information </a:t>
            </a:r>
            <a:r>
              <a:rPr lang="en-US" sz="2600" dirty="0">
                <a:solidFill>
                  <a:srgbClr val="FFFF00"/>
                </a:solidFill>
              </a:rPr>
              <a:t>transmitted through any </a:t>
            </a:r>
            <a:r>
              <a:rPr lang="en-US" sz="2600" dirty="0" smtClean="0">
                <a:solidFill>
                  <a:srgbClr val="FFFF00"/>
                </a:solidFill>
              </a:rPr>
              <a:t>electronic </a:t>
            </a:r>
            <a:r>
              <a:rPr lang="en-US" sz="2600" dirty="0">
                <a:solidFill>
                  <a:srgbClr val="FFFF00"/>
                </a:solidFill>
              </a:rPr>
              <a:t>means.</a:t>
            </a:r>
            <a:endParaRPr lang="en-US" sz="2600" dirty="0" smtClean="0">
              <a:solidFill>
                <a:srgbClr val="FFFF00"/>
              </a:solidFill>
            </a:endParaRPr>
          </a:p>
          <a:p>
            <a:pPr lvl="1"/>
            <a:endParaRPr lang="en-US" dirty="0"/>
          </a:p>
        </p:txBody>
      </p:sp>
    </p:spTree>
    <p:extLst>
      <p:ext uri="{BB962C8B-B14F-4D97-AF65-F5344CB8AC3E}">
        <p14:creationId xmlns:p14="http://schemas.microsoft.com/office/powerpoint/2010/main" val="2541520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lstStyle/>
          <a:p>
            <a:r>
              <a:rPr lang="en-US" dirty="0">
                <a:solidFill>
                  <a:srgbClr val="FFFF00"/>
                </a:solidFill>
              </a:rPr>
              <a:t>F.5.  Student and Supervisee </a:t>
            </a:r>
            <a:r>
              <a:rPr lang="en-US" dirty="0" smtClean="0">
                <a:solidFill>
                  <a:srgbClr val="FFFF00"/>
                </a:solidFill>
              </a:rPr>
              <a:t>Responsibilities</a:t>
            </a:r>
          </a:p>
          <a:p>
            <a:pPr lvl="1"/>
            <a:r>
              <a:rPr lang="en-US" dirty="0" smtClean="0">
                <a:solidFill>
                  <a:srgbClr val="FFFF00"/>
                </a:solidFill>
              </a:rPr>
              <a:t>Ethical Responsibilities</a:t>
            </a:r>
          </a:p>
          <a:p>
            <a:pPr lvl="1"/>
            <a:r>
              <a:rPr lang="en-US" dirty="0" smtClean="0">
                <a:solidFill>
                  <a:srgbClr val="FFFF00"/>
                </a:solidFill>
              </a:rPr>
              <a:t>Impairment  </a:t>
            </a:r>
          </a:p>
          <a:p>
            <a:pPr lvl="1"/>
            <a:r>
              <a:rPr lang="en-US" dirty="0" smtClean="0">
                <a:solidFill>
                  <a:srgbClr val="FFFF00"/>
                </a:solidFill>
              </a:rPr>
              <a:t>Professional Disclosure </a:t>
            </a:r>
            <a:endParaRPr lang="en-US" dirty="0">
              <a:solidFill>
                <a:srgbClr val="FFFF00"/>
              </a:solidFill>
            </a:endParaRPr>
          </a:p>
        </p:txBody>
      </p:sp>
      <p:pic>
        <p:nvPicPr>
          <p:cNvPr id="2050" name="Picture 2" descr="C:\Users\jwarren4\AppData\Local\Microsoft\Windows\Temporary Internet Files\Content.IE5\079LQ6MK\MC9002819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1555" y="3352799"/>
            <a:ext cx="2366444" cy="224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1900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normAutofit fontScale="70000" lnSpcReduction="20000"/>
          </a:bodyPr>
          <a:lstStyle/>
          <a:p>
            <a:r>
              <a:rPr lang="en-US" sz="4000" dirty="0"/>
              <a:t>F.6.  Counseling Supervision </a:t>
            </a:r>
            <a:r>
              <a:rPr lang="en-US" sz="4000" dirty="0" smtClean="0"/>
              <a:t>Evaluation</a:t>
            </a:r>
            <a:r>
              <a:rPr lang="en-US" sz="4000" dirty="0"/>
              <a:t>, Remediation, </a:t>
            </a:r>
            <a:r>
              <a:rPr lang="en-US" sz="4000" dirty="0" smtClean="0"/>
              <a:t>and Endorsement</a:t>
            </a:r>
            <a:endParaRPr lang="en-US" sz="4000" dirty="0"/>
          </a:p>
          <a:p>
            <a:pPr lvl="1"/>
            <a:r>
              <a:rPr lang="en-US" sz="4000" dirty="0" smtClean="0"/>
              <a:t>Evaluation</a:t>
            </a:r>
          </a:p>
          <a:p>
            <a:pPr lvl="1"/>
            <a:r>
              <a:rPr lang="en-US" sz="4000" dirty="0" smtClean="0">
                <a:solidFill>
                  <a:srgbClr val="FFFF00"/>
                </a:solidFill>
              </a:rPr>
              <a:t>Gatekeeping and Remediation </a:t>
            </a:r>
            <a:endParaRPr lang="en-US" dirty="0" smtClean="0">
              <a:solidFill>
                <a:srgbClr val="FFFF00"/>
              </a:solidFill>
            </a:endParaRPr>
          </a:p>
          <a:p>
            <a:r>
              <a:rPr lang="en-US" dirty="0"/>
              <a:t>Through initial and ongoing evaluation, supervisors are aware of supervisee limitations that might impede </a:t>
            </a:r>
            <a:r>
              <a:rPr lang="en-US" dirty="0" smtClean="0"/>
              <a:t>performance</a:t>
            </a:r>
            <a:r>
              <a:rPr lang="en-US" dirty="0"/>
              <a:t>. Supervisors assist supervisees in securing remedial assistance when needed. They recommend </a:t>
            </a:r>
            <a:r>
              <a:rPr lang="en-US" dirty="0" smtClean="0"/>
              <a:t>dismissal </a:t>
            </a:r>
            <a:r>
              <a:rPr lang="en-US" dirty="0"/>
              <a:t>from training programs, </a:t>
            </a:r>
            <a:r>
              <a:rPr lang="en-US" dirty="0" smtClean="0"/>
              <a:t>applied </a:t>
            </a:r>
            <a:r>
              <a:rPr lang="en-US" dirty="0"/>
              <a:t>counseling settings, and state </a:t>
            </a:r>
            <a:r>
              <a:rPr lang="en-US" dirty="0" smtClean="0"/>
              <a:t>or </a:t>
            </a:r>
            <a:r>
              <a:rPr lang="en-US" dirty="0"/>
              <a:t>voluntary professional credentialing processes when those supervisees </a:t>
            </a:r>
            <a:r>
              <a:rPr lang="en-US" dirty="0" smtClean="0"/>
              <a:t>are </a:t>
            </a:r>
            <a:r>
              <a:rPr lang="en-US" dirty="0"/>
              <a:t>unable to demonstrate that they </a:t>
            </a:r>
            <a:r>
              <a:rPr lang="en-US" dirty="0" smtClean="0"/>
              <a:t>can </a:t>
            </a:r>
            <a:r>
              <a:rPr lang="en-US" dirty="0"/>
              <a:t>provide </a:t>
            </a:r>
            <a:r>
              <a:rPr lang="en-US" dirty="0" smtClean="0"/>
              <a:t>competent </a:t>
            </a:r>
            <a:r>
              <a:rPr lang="en-US" dirty="0"/>
              <a:t>professional </a:t>
            </a:r>
            <a:r>
              <a:rPr lang="en-US" dirty="0" smtClean="0"/>
              <a:t>services </a:t>
            </a:r>
            <a:r>
              <a:rPr lang="en-US" dirty="0"/>
              <a:t>to a range of diverse clients. </a:t>
            </a:r>
            <a:r>
              <a:rPr lang="en-US" dirty="0" smtClean="0"/>
              <a:t>Supervisors </a:t>
            </a:r>
            <a:r>
              <a:rPr lang="en-US" dirty="0"/>
              <a:t>seek consultation and </a:t>
            </a:r>
            <a:r>
              <a:rPr lang="en-US" dirty="0" smtClean="0"/>
              <a:t>document </a:t>
            </a:r>
            <a:r>
              <a:rPr lang="en-US" dirty="0"/>
              <a:t>their decisions to dismiss or </a:t>
            </a:r>
            <a:r>
              <a:rPr lang="en-US" dirty="0" smtClean="0"/>
              <a:t>refer </a:t>
            </a:r>
            <a:r>
              <a:rPr lang="en-US" dirty="0"/>
              <a:t>supervisees for assistance. They </a:t>
            </a:r>
            <a:r>
              <a:rPr lang="en-US" dirty="0" smtClean="0"/>
              <a:t>ensure </a:t>
            </a:r>
            <a:r>
              <a:rPr lang="en-US" dirty="0"/>
              <a:t>that supervisees are aware of </a:t>
            </a:r>
            <a:r>
              <a:rPr lang="en-US" dirty="0" smtClean="0"/>
              <a:t>options </a:t>
            </a:r>
            <a:r>
              <a:rPr lang="en-US" dirty="0"/>
              <a:t>available to them to address </a:t>
            </a:r>
            <a:r>
              <a:rPr lang="en-US" dirty="0" smtClean="0"/>
              <a:t>such </a:t>
            </a:r>
            <a:r>
              <a:rPr lang="en-US" dirty="0"/>
              <a:t>decisions. </a:t>
            </a:r>
          </a:p>
        </p:txBody>
      </p:sp>
    </p:spTree>
    <p:extLst>
      <p:ext uri="{BB962C8B-B14F-4D97-AF65-F5344CB8AC3E}">
        <p14:creationId xmlns:p14="http://schemas.microsoft.com/office/powerpoint/2010/main" val="1367853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normAutofit lnSpcReduction="10000"/>
          </a:bodyPr>
          <a:lstStyle/>
          <a:p>
            <a:pPr marL="585216" lvl="1" indent="0">
              <a:buNone/>
            </a:pPr>
            <a:r>
              <a:rPr lang="en-US" sz="3500" dirty="0"/>
              <a:t>F.3. Supervisory </a:t>
            </a:r>
            <a:r>
              <a:rPr lang="en-US" sz="3500" dirty="0" smtClean="0"/>
              <a:t>Relationship</a:t>
            </a:r>
            <a:endParaRPr lang="en-US" dirty="0">
              <a:solidFill>
                <a:srgbClr val="FFFF00"/>
              </a:solidFill>
            </a:endParaRPr>
          </a:p>
          <a:p>
            <a:pPr lvl="1"/>
            <a:r>
              <a:rPr lang="en-US" dirty="0" smtClean="0">
                <a:solidFill>
                  <a:srgbClr val="FFFF00"/>
                </a:solidFill>
              </a:rPr>
              <a:t>Extending Supervisory Relationships</a:t>
            </a:r>
          </a:p>
          <a:p>
            <a:pPr lvl="1"/>
            <a:r>
              <a:rPr lang="en-US" dirty="0" smtClean="0"/>
              <a:t>Sexual Relationships/harassment</a:t>
            </a:r>
          </a:p>
          <a:p>
            <a:pPr lvl="1"/>
            <a:r>
              <a:rPr lang="en-US" dirty="0" smtClean="0"/>
              <a:t>Friends and family</a:t>
            </a:r>
          </a:p>
          <a:p>
            <a:pPr marL="585216" lvl="1" indent="0">
              <a:buNone/>
            </a:pPr>
            <a:r>
              <a:rPr lang="en-US" sz="3500" dirty="0"/>
              <a:t>F.4.  Supervisor </a:t>
            </a:r>
            <a:r>
              <a:rPr lang="en-US" sz="3500" dirty="0" smtClean="0"/>
              <a:t>Responsibilities</a:t>
            </a:r>
          </a:p>
          <a:p>
            <a:pPr lvl="1"/>
            <a:r>
              <a:rPr lang="en-US" dirty="0" smtClean="0"/>
              <a:t>Informed consent</a:t>
            </a:r>
          </a:p>
          <a:p>
            <a:pPr lvl="1"/>
            <a:r>
              <a:rPr lang="en-US" dirty="0" smtClean="0"/>
              <a:t>Emergencies and absences  </a:t>
            </a:r>
          </a:p>
          <a:p>
            <a:pPr lvl="1"/>
            <a:r>
              <a:rPr lang="en-US" dirty="0" smtClean="0"/>
              <a:t>Standards</a:t>
            </a:r>
          </a:p>
          <a:p>
            <a:pPr lvl="1"/>
            <a:r>
              <a:rPr lang="en-US" dirty="0" smtClean="0"/>
              <a:t>Termination</a:t>
            </a:r>
          </a:p>
          <a:p>
            <a:pPr lvl="1"/>
            <a:r>
              <a:rPr lang="en-US" dirty="0" smtClean="0">
                <a:solidFill>
                  <a:srgbClr val="FFFF00"/>
                </a:solidFill>
              </a:rPr>
              <a:t> </a:t>
            </a:r>
          </a:p>
          <a:p>
            <a:pPr lvl="1"/>
            <a:endParaRPr lang="en-US" dirty="0">
              <a:solidFill>
                <a:srgbClr val="FFFF00"/>
              </a:solidFill>
            </a:endParaRPr>
          </a:p>
        </p:txBody>
      </p:sp>
    </p:spTree>
    <p:extLst>
      <p:ext uri="{BB962C8B-B14F-4D97-AF65-F5344CB8AC3E}">
        <p14:creationId xmlns:p14="http://schemas.microsoft.com/office/powerpoint/2010/main" val="31652167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lstStyle/>
          <a:p>
            <a:r>
              <a:rPr lang="en-US" dirty="0"/>
              <a:t>F.6.c.   Counseling for </a:t>
            </a:r>
            <a:r>
              <a:rPr lang="en-US" dirty="0" smtClean="0"/>
              <a:t>Supervisees</a:t>
            </a:r>
          </a:p>
          <a:p>
            <a:r>
              <a:rPr lang="en-US" dirty="0"/>
              <a:t>F.6.d. </a:t>
            </a:r>
            <a:r>
              <a:rPr lang="en-US" dirty="0" smtClean="0"/>
              <a:t>Endorsements</a:t>
            </a:r>
          </a:p>
          <a:p>
            <a:pPr lvl="1"/>
            <a:r>
              <a:rPr lang="en-US" dirty="0" smtClean="0"/>
              <a:t>Supervisors </a:t>
            </a:r>
            <a:r>
              <a:rPr lang="en-US" dirty="0"/>
              <a:t>do not endorse </a:t>
            </a:r>
            <a:r>
              <a:rPr lang="en-US" dirty="0" smtClean="0"/>
              <a:t>supervisees </a:t>
            </a:r>
            <a:r>
              <a:rPr lang="en-US" dirty="0"/>
              <a:t>whom they believe to be </a:t>
            </a:r>
            <a:r>
              <a:rPr lang="en-US" dirty="0" smtClean="0"/>
              <a:t>impaired </a:t>
            </a:r>
            <a:r>
              <a:rPr lang="en-US" dirty="0"/>
              <a:t>in any way that would interfere with the performance of the duties </a:t>
            </a:r>
            <a:r>
              <a:rPr lang="en-US" dirty="0" smtClean="0"/>
              <a:t>associated </a:t>
            </a:r>
            <a:r>
              <a:rPr lang="en-US" dirty="0"/>
              <a:t>with the endorsement.</a:t>
            </a:r>
          </a:p>
        </p:txBody>
      </p:sp>
      <p:pic>
        <p:nvPicPr>
          <p:cNvPr id="3074" name="Picture 2" descr="C:\Users\jwarren4\AppData\Local\Microsoft\Windows\Temporary Internet Files\Content.IE5\1CAUE4H8\MM90028278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69718" y="4191000"/>
            <a:ext cx="2021681" cy="193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3027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F</a:t>
            </a:r>
            <a:r>
              <a:rPr lang="en-US" dirty="0">
                <a:solidFill>
                  <a:srgbClr val="FFFF00"/>
                </a:solidFill>
              </a:rPr>
              <a:t>. Supervision Training Teaching</a:t>
            </a:r>
          </a:p>
        </p:txBody>
      </p:sp>
      <p:sp>
        <p:nvSpPr>
          <p:cNvPr id="3" name="Content Placeholder 2"/>
          <p:cNvSpPr>
            <a:spLocks noGrp="1"/>
          </p:cNvSpPr>
          <p:nvPr>
            <p:ph idx="1"/>
          </p:nvPr>
        </p:nvSpPr>
        <p:spPr/>
        <p:txBody>
          <a:bodyPr/>
          <a:lstStyle/>
          <a:p>
            <a:r>
              <a:rPr lang="en-US" dirty="0"/>
              <a:t>F.7.  Responsibilities of </a:t>
            </a:r>
            <a:r>
              <a:rPr lang="en-US" dirty="0" smtClean="0"/>
              <a:t>Counselor Educators</a:t>
            </a:r>
          </a:p>
          <a:p>
            <a:pPr lvl="1"/>
            <a:r>
              <a:rPr lang="en-US" dirty="0" smtClean="0">
                <a:solidFill>
                  <a:srgbClr val="FFFF00"/>
                </a:solidFill>
              </a:rPr>
              <a:t>Competence</a:t>
            </a:r>
          </a:p>
          <a:p>
            <a:pPr lvl="1"/>
            <a:r>
              <a:rPr lang="en-US" dirty="0" smtClean="0"/>
              <a:t>Infusing Multicultural Issues </a:t>
            </a:r>
          </a:p>
          <a:p>
            <a:pPr lvl="1"/>
            <a:r>
              <a:rPr lang="en-US" dirty="0" smtClean="0"/>
              <a:t> Integration </a:t>
            </a:r>
          </a:p>
          <a:p>
            <a:pPr lvl="2"/>
            <a:r>
              <a:rPr lang="en-US" dirty="0" smtClean="0">
                <a:solidFill>
                  <a:srgbClr val="FFFF00"/>
                </a:solidFill>
              </a:rPr>
              <a:t>In </a:t>
            </a:r>
            <a:r>
              <a:rPr lang="en-US" dirty="0">
                <a:solidFill>
                  <a:srgbClr val="FFFF00"/>
                </a:solidFill>
              </a:rPr>
              <a:t>traditional, hybrid, and/or </a:t>
            </a:r>
            <a:r>
              <a:rPr lang="en-US" dirty="0" smtClean="0">
                <a:solidFill>
                  <a:srgbClr val="FFFF00"/>
                </a:solidFill>
              </a:rPr>
              <a:t>online formats</a:t>
            </a:r>
            <a:r>
              <a:rPr lang="en-US" dirty="0">
                <a:solidFill>
                  <a:srgbClr val="FFFF00"/>
                </a:solidFill>
              </a:rPr>
              <a:t>, counselor educators establish </a:t>
            </a:r>
            <a:r>
              <a:rPr lang="en-US" dirty="0" smtClean="0">
                <a:solidFill>
                  <a:srgbClr val="FFFF00"/>
                </a:solidFill>
              </a:rPr>
              <a:t>education </a:t>
            </a:r>
            <a:r>
              <a:rPr lang="en-US" dirty="0">
                <a:solidFill>
                  <a:srgbClr val="FFFF00"/>
                </a:solidFill>
              </a:rPr>
              <a:t>and training programs that </a:t>
            </a:r>
            <a:r>
              <a:rPr lang="en-US" dirty="0" smtClean="0">
                <a:solidFill>
                  <a:srgbClr val="FFFF00"/>
                </a:solidFill>
              </a:rPr>
              <a:t>integrate </a:t>
            </a:r>
            <a:r>
              <a:rPr lang="en-US" dirty="0">
                <a:solidFill>
                  <a:srgbClr val="FFFF00"/>
                </a:solidFill>
              </a:rPr>
              <a:t>academic study and </a:t>
            </a:r>
            <a:r>
              <a:rPr lang="en-US" dirty="0" smtClean="0">
                <a:solidFill>
                  <a:srgbClr val="FFFF00"/>
                </a:solidFill>
              </a:rPr>
              <a:t>supervised </a:t>
            </a:r>
            <a:r>
              <a:rPr lang="en-US" dirty="0">
                <a:solidFill>
                  <a:srgbClr val="FFFF00"/>
                </a:solidFill>
              </a:rPr>
              <a:t>practice</a:t>
            </a:r>
            <a:r>
              <a:rPr lang="en-US" dirty="0" smtClean="0"/>
              <a:t>.</a:t>
            </a:r>
          </a:p>
          <a:p>
            <a:pPr marL="905256" lvl="2" indent="0">
              <a:buNone/>
            </a:pPr>
            <a:r>
              <a:rPr lang="en-US" sz="2800" dirty="0" smtClean="0"/>
              <a:t>Teaching Ethics </a:t>
            </a:r>
          </a:p>
          <a:p>
            <a:pPr marL="905256" lvl="2" indent="0">
              <a:buNone/>
            </a:pPr>
            <a:r>
              <a:rPr lang="en-US" sz="2800" dirty="0" smtClean="0">
                <a:solidFill>
                  <a:srgbClr val="FFFF00"/>
                </a:solidFill>
              </a:rPr>
              <a:t>Using case examples</a:t>
            </a:r>
          </a:p>
          <a:p>
            <a:pPr marL="905256" lvl="2" indent="0">
              <a:buNone/>
            </a:pPr>
            <a:r>
              <a:rPr lang="en-US" sz="2800" dirty="0" smtClean="0"/>
              <a:t> </a:t>
            </a:r>
            <a:endParaRPr lang="en-US" sz="2800" dirty="0"/>
          </a:p>
        </p:txBody>
      </p:sp>
    </p:spTree>
    <p:extLst>
      <p:ext uri="{BB962C8B-B14F-4D97-AF65-F5344CB8AC3E}">
        <p14:creationId xmlns:p14="http://schemas.microsoft.com/office/powerpoint/2010/main" val="7461823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normAutofit lnSpcReduction="10000"/>
          </a:bodyPr>
          <a:lstStyle/>
          <a:p>
            <a:r>
              <a:rPr lang="en-US" dirty="0">
                <a:solidFill>
                  <a:srgbClr val="FFFF00"/>
                </a:solidFill>
              </a:rPr>
              <a:t>F.7.g.  Student-to-Student </a:t>
            </a:r>
            <a:r>
              <a:rPr lang="en-US" dirty="0" smtClean="0">
                <a:solidFill>
                  <a:srgbClr val="FFFF00"/>
                </a:solidFill>
              </a:rPr>
              <a:t>Supervision </a:t>
            </a:r>
            <a:r>
              <a:rPr lang="en-US" dirty="0">
                <a:solidFill>
                  <a:srgbClr val="FFFF00"/>
                </a:solidFill>
              </a:rPr>
              <a:t>and </a:t>
            </a:r>
            <a:r>
              <a:rPr lang="en-US" dirty="0" smtClean="0">
                <a:solidFill>
                  <a:srgbClr val="FFFF00"/>
                </a:solidFill>
              </a:rPr>
              <a:t>Instruction</a:t>
            </a:r>
          </a:p>
          <a:p>
            <a:pPr lvl="1"/>
            <a:r>
              <a:rPr lang="en-US" dirty="0">
                <a:solidFill>
                  <a:srgbClr val="FFFF00"/>
                </a:solidFill>
              </a:rPr>
              <a:t>When students function in the role of </a:t>
            </a:r>
            <a:r>
              <a:rPr lang="en-US" dirty="0" smtClean="0">
                <a:solidFill>
                  <a:srgbClr val="FFFF00"/>
                </a:solidFill>
              </a:rPr>
              <a:t>counselor </a:t>
            </a:r>
            <a:r>
              <a:rPr lang="en-US" dirty="0">
                <a:solidFill>
                  <a:srgbClr val="FFFF00"/>
                </a:solidFill>
              </a:rPr>
              <a:t>educators or supervisors, </a:t>
            </a:r>
            <a:r>
              <a:rPr lang="en-US" dirty="0" smtClean="0">
                <a:solidFill>
                  <a:srgbClr val="FFFF00"/>
                </a:solidFill>
              </a:rPr>
              <a:t>they </a:t>
            </a:r>
            <a:r>
              <a:rPr lang="en-US" dirty="0">
                <a:solidFill>
                  <a:srgbClr val="FFFF00"/>
                </a:solidFill>
              </a:rPr>
              <a:t>understand that they have the </a:t>
            </a:r>
            <a:r>
              <a:rPr lang="en-US" dirty="0" smtClean="0">
                <a:solidFill>
                  <a:srgbClr val="FFFF00"/>
                </a:solidFill>
              </a:rPr>
              <a:t>same </a:t>
            </a:r>
            <a:r>
              <a:rPr lang="en-US" dirty="0">
                <a:solidFill>
                  <a:srgbClr val="FFFF00"/>
                </a:solidFill>
              </a:rPr>
              <a:t>ethical obligations as counselor </a:t>
            </a:r>
            <a:r>
              <a:rPr lang="en-US" dirty="0" smtClean="0">
                <a:solidFill>
                  <a:srgbClr val="FFFF00"/>
                </a:solidFill>
              </a:rPr>
              <a:t>educators</a:t>
            </a:r>
            <a:r>
              <a:rPr lang="en-US" dirty="0">
                <a:solidFill>
                  <a:srgbClr val="FFFF00"/>
                </a:solidFill>
              </a:rPr>
              <a:t>, trainers, and supervisors. </a:t>
            </a:r>
            <a:r>
              <a:rPr lang="en-US" dirty="0" smtClean="0">
                <a:solidFill>
                  <a:srgbClr val="FFFF00"/>
                </a:solidFill>
              </a:rPr>
              <a:t>Counselor </a:t>
            </a:r>
            <a:r>
              <a:rPr lang="en-US" dirty="0">
                <a:solidFill>
                  <a:srgbClr val="FFFF00"/>
                </a:solidFill>
              </a:rPr>
              <a:t>educators make every effort </a:t>
            </a:r>
            <a:r>
              <a:rPr lang="en-US" dirty="0" smtClean="0">
                <a:solidFill>
                  <a:srgbClr val="FFFF00"/>
                </a:solidFill>
              </a:rPr>
              <a:t>to </a:t>
            </a:r>
            <a:r>
              <a:rPr lang="en-US" dirty="0">
                <a:solidFill>
                  <a:srgbClr val="FFFF00"/>
                </a:solidFill>
              </a:rPr>
              <a:t>ensure that the rights of students are </a:t>
            </a:r>
            <a:r>
              <a:rPr lang="en-US" dirty="0" smtClean="0">
                <a:solidFill>
                  <a:srgbClr val="FFFF00"/>
                </a:solidFill>
              </a:rPr>
              <a:t>not </a:t>
            </a:r>
            <a:r>
              <a:rPr lang="en-US" dirty="0">
                <a:solidFill>
                  <a:srgbClr val="FFFF00"/>
                </a:solidFill>
              </a:rPr>
              <a:t>compromised when their peers lead </a:t>
            </a:r>
            <a:r>
              <a:rPr lang="en-US" dirty="0" smtClean="0">
                <a:solidFill>
                  <a:srgbClr val="FFFF00"/>
                </a:solidFill>
              </a:rPr>
              <a:t>experiential </a:t>
            </a:r>
            <a:r>
              <a:rPr lang="en-US" dirty="0">
                <a:solidFill>
                  <a:srgbClr val="FFFF00"/>
                </a:solidFill>
              </a:rPr>
              <a:t>counseling activities in traditional, hybrid, and/or online formats </a:t>
            </a:r>
            <a:r>
              <a:rPr lang="en-US" dirty="0" smtClean="0">
                <a:solidFill>
                  <a:srgbClr val="FFFF00"/>
                </a:solidFill>
              </a:rPr>
              <a:t>(</a:t>
            </a:r>
            <a:r>
              <a:rPr lang="en-US" dirty="0">
                <a:solidFill>
                  <a:srgbClr val="FFFF00"/>
                </a:solidFill>
              </a:rPr>
              <a:t>e.g., counseling groups, skills classes, </a:t>
            </a:r>
            <a:r>
              <a:rPr lang="en-US" dirty="0" smtClean="0">
                <a:solidFill>
                  <a:srgbClr val="FFFF00"/>
                </a:solidFill>
              </a:rPr>
              <a:t>clinical </a:t>
            </a:r>
            <a:r>
              <a:rPr lang="en-US" dirty="0">
                <a:solidFill>
                  <a:srgbClr val="FFFF00"/>
                </a:solidFill>
              </a:rPr>
              <a:t>supervision).</a:t>
            </a:r>
            <a:endParaRPr lang="en-US" dirty="0" smtClean="0">
              <a:solidFill>
                <a:srgbClr val="FFFF00"/>
              </a:solidFill>
            </a:endParaRPr>
          </a:p>
          <a:p>
            <a:r>
              <a:rPr lang="en-US" dirty="0" smtClean="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val="413087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38200"/>
            <a:ext cx="8229600" cy="1905000"/>
          </a:xfrm>
        </p:spPr>
        <p:txBody>
          <a:bodyPr>
            <a:normAutofit/>
          </a:bodyPr>
          <a:lstStyle/>
          <a:p>
            <a:r>
              <a:rPr lang="en-US" dirty="0" smtClean="0">
                <a:solidFill>
                  <a:srgbClr val="FFFF00"/>
                </a:solidFill>
              </a:rPr>
              <a:t>The New ACA (2014) Codes</a:t>
            </a:r>
            <a:endParaRPr lang="en-US" dirty="0">
              <a:solidFill>
                <a:srgbClr val="FFFF00"/>
              </a:solidFill>
            </a:endParaRPr>
          </a:p>
        </p:txBody>
      </p:sp>
      <p:pic>
        <p:nvPicPr>
          <p:cNvPr id="2050" name="Picture 2" descr="C:\Users\jwarren4\AppData\Local\Microsoft\Windows\Temporary Internet Files\Content.IE5\Q1KGVQJ7\MC90044003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714" y="2971799"/>
            <a:ext cx="3428572" cy="25579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warren4\AppData\Local\Microsoft\Windows\Temporary Internet Files\Content.IE5\079LQ6MK\MC90043425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95800"/>
            <a:ext cx="2438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warren4\AppData\Local\Microsoft\Windows\Temporary Internet Files\Content.IE5\Q1KGVQJ7\MC9004454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09999"/>
            <a:ext cx="3429001" cy="274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8856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lstStyle/>
          <a:p>
            <a:r>
              <a:rPr lang="en-US" dirty="0"/>
              <a:t>F.7.h.  Innovative Theories and Techniques </a:t>
            </a:r>
          </a:p>
          <a:p>
            <a:r>
              <a:rPr lang="en-US" dirty="0"/>
              <a:t>Field Placements</a:t>
            </a:r>
          </a:p>
          <a:p>
            <a:r>
              <a:rPr lang="en-US" dirty="0">
                <a:solidFill>
                  <a:srgbClr val="FFFF00"/>
                </a:solidFill>
              </a:rPr>
              <a:t>Professional disclosure gone here</a:t>
            </a:r>
          </a:p>
          <a:p>
            <a:r>
              <a:rPr lang="en-US" dirty="0">
                <a:solidFill>
                  <a:srgbClr val="FFFF00"/>
                </a:solidFill>
              </a:rPr>
              <a:t> </a:t>
            </a:r>
          </a:p>
          <a:p>
            <a:endParaRPr lang="en-US" dirty="0"/>
          </a:p>
        </p:txBody>
      </p:sp>
      <p:pic>
        <p:nvPicPr>
          <p:cNvPr id="7170" name="Picture 2" descr="C:\Users\jwarren4\AppData\Local\Microsoft\Windows\Temporary Internet Files\Content.IE5\Q1KGVQJ7\MC90043608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49" y="2873374"/>
            <a:ext cx="4077607" cy="246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0125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normAutofit/>
          </a:bodyPr>
          <a:lstStyle/>
          <a:p>
            <a:r>
              <a:rPr lang="en-US" dirty="0"/>
              <a:t>F.8. Student Welfare </a:t>
            </a:r>
          </a:p>
          <a:p>
            <a:r>
              <a:rPr lang="en-US" dirty="0">
                <a:solidFill>
                  <a:srgbClr val="FFFF00"/>
                </a:solidFill>
              </a:rPr>
              <a:t> F.8.a.   Program Information and Orientation</a:t>
            </a:r>
          </a:p>
          <a:p>
            <a:r>
              <a:rPr lang="en-US" dirty="0">
                <a:solidFill>
                  <a:srgbClr val="FFFF00"/>
                </a:solidFill>
              </a:rPr>
              <a:t>1.  the values and ethical principles of the profession…3. technology </a:t>
            </a:r>
            <a:r>
              <a:rPr lang="en-US" dirty="0" smtClean="0">
                <a:solidFill>
                  <a:srgbClr val="FFFF00"/>
                </a:solidFill>
              </a:rPr>
              <a:t>requirements</a:t>
            </a:r>
          </a:p>
          <a:p>
            <a:r>
              <a:rPr lang="en-US" dirty="0" smtClean="0">
                <a:solidFill>
                  <a:srgbClr val="FFFF00"/>
                </a:solidFill>
              </a:rPr>
              <a:t>Student Career Advising </a:t>
            </a:r>
          </a:p>
          <a:p>
            <a:r>
              <a:rPr lang="en-US" dirty="0" smtClean="0"/>
              <a:t>Self Growth Experiences </a:t>
            </a:r>
          </a:p>
          <a:p>
            <a:r>
              <a:rPr lang="en-US" dirty="0">
                <a:solidFill>
                  <a:srgbClr val="FFFF00"/>
                </a:solidFill>
              </a:rPr>
              <a:t>F.8.d.  Addressing Personal </a:t>
            </a:r>
            <a:r>
              <a:rPr lang="en-US" dirty="0" smtClean="0">
                <a:solidFill>
                  <a:srgbClr val="FFFF00"/>
                </a:solidFill>
              </a:rPr>
              <a:t>Concerns </a:t>
            </a:r>
            <a:endParaRPr lang="en-US" dirty="0">
              <a:solidFill>
                <a:srgbClr val="FFFF00"/>
              </a:solidFill>
            </a:endParaRPr>
          </a:p>
          <a:p>
            <a:pPr marL="137160" indent="0">
              <a:buNone/>
            </a:pPr>
            <a:r>
              <a:rPr lang="en-US" sz="2400" dirty="0" smtClean="0">
                <a:solidFill>
                  <a:srgbClr val="FFFF00"/>
                </a:solidFill>
              </a:rPr>
              <a:t>    Counselor </a:t>
            </a:r>
            <a:r>
              <a:rPr lang="en-US" sz="2400" dirty="0">
                <a:solidFill>
                  <a:srgbClr val="FFFF00"/>
                </a:solidFill>
              </a:rPr>
              <a:t>educators may require students to address any personal concerns </a:t>
            </a:r>
            <a:r>
              <a:rPr lang="en-US" sz="2400" dirty="0" smtClean="0">
                <a:solidFill>
                  <a:srgbClr val="FFFF00"/>
                </a:solidFill>
              </a:rPr>
              <a:t>that </a:t>
            </a:r>
            <a:r>
              <a:rPr lang="en-US" sz="2400" dirty="0">
                <a:solidFill>
                  <a:srgbClr val="FFFF00"/>
                </a:solidFill>
              </a:rPr>
              <a:t>have the potential to affect professional competency</a:t>
            </a:r>
          </a:p>
        </p:txBody>
      </p:sp>
    </p:spTree>
    <p:extLst>
      <p:ext uri="{BB962C8B-B14F-4D97-AF65-F5344CB8AC3E}">
        <p14:creationId xmlns:p14="http://schemas.microsoft.com/office/powerpoint/2010/main" val="22106342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lstStyle/>
          <a:p>
            <a:r>
              <a:rPr lang="en-US" dirty="0"/>
              <a:t>F.9.  Evaluation and </a:t>
            </a:r>
            <a:r>
              <a:rPr lang="en-US" dirty="0" smtClean="0"/>
              <a:t>Remediation</a:t>
            </a:r>
          </a:p>
          <a:p>
            <a:pPr lvl="1"/>
            <a:r>
              <a:rPr lang="en-US" dirty="0" smtClean="0"/>
              <a:t> </a:t>
            </a:r>
            <a:r>
              <a:rPr lang="en-US" dirty="0"/>
              <a:t>Evaluation of </a:t>
            </a:r>
            <a:r>
              <a:rPr lang="en-US" dirty="0" smtClean="0"/>
              <a:t>Students</a:t>
            </a:r>
          </a:p>
          <a:p>
            <a:pPr lvl="1"/>
            <a:r>
              <a:rPr lang="en-US" dirty="0" smtClean="0"/>
              <a:t>Limitations</a:t>
            </a:r>
          </a:p>
          <a:p>
            <a:pPr lvl="1"/>
            <a:r>
              <a:rPr lang="en-US" dirty="0" smtClean="0"/>
              <a:t>Counseling for Students </a:t>
            </a:r>
            <a:endParaRPr lang="en-US" dirty="0"/>
          </a:p>
        </p:txBody>
      </p:sp>
      <p:pic>
        <p:nvPicPr>
          <p:cNvPr id="8194" name="Picture 2" descr="C:\Users\jwarren4\AppData\Local\Microsoft\Windows\Temporary Internet Files\Content.IE5\1CAUE4H8\MP90044217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8060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lstStyle/>
          <a:p>
            <a:r>
              <a:rPr lang="en-US" dirty="0"/>
              <a:t>F.10.  Roles and Relationships </a:t>
            </a:r>
            <a:r>
              <a:rPr lang="en-US" dirty="0" smtClean="0"/>
              <a:t>Between </a:t>
            </a:r>
            <a:r>
              <a:rPr lang="en-US" dirty="0"/>
              <a:t>Counselor </a:t>
            </a:r>
            <a:r>
              <a:rPr lang="en-US" dirty="0" smtClean="0"/>
              <a:t>Educators </a:t>
            </a:r>
            <a:r>
              <a:rPr lang="en-US" dirty="0"/>
              <a:t>and </a:t>
            </a:r>
            <a:r>
              <a:rPr lang="en-US" dirty="0" smtClean="0"/>
              <a:t>Students</a:t>
            </a:r>
          </a:p>
          <a:p>
            <a:pPr lvl="1"/>
            <a:r>
              <a:rPr lang="en-US" dirty="0" smtClean="0"/>
              <a:t>Sexual/Romantic/Harassment</a:t>
            </a:r>
          </a:p>
          <a:p>
            <a:pPr lvl="1"/>
            <a:r>
              <a:rPr lang="en-US" dirty="0" smtClean="0"/>
              <a:t>Former</a:t>
            </a:r>
          </a:p>
          <a:p>
            <a:pPr lvl="1"/>
            <a:r>
              <a:rPr lang="en-US" dirty="0" smtClean="0">
                <a:solidFill>
                  <a:srgbClr val="FFFF00"/>
                </a:solidFill>
              </a:rPr>
              <a:t>Nonacademic </a:t>
            </a:r>
          </a:p>
          <a:p>
            <a:pPr lvl="1"/>
            <a:r>
              <a:rPr lang="en-US" dirty="0" smtClean="0"/>
              <a:t>Counseling</a:t>
            </a:r>
            <a:endParaRPr lang="en-US" dirty="0"/>
          </a:p>
        </p:txBody>
      </p:sp>
      <p:pic>
        <p:nvPicPr>
          <p:cNvPr id="4098" name="Picture 2" descr="C:\Users\jwarren4\AppData\Local\Microsoft\Windows\Temporary Internet Files\Content.IE5\079LQ6MK\MC9001394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8140" y="3962399"/>
            <a:ext cx="2451859" cy="219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1150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normAutofit fontScale="70000" lnSpcReduction="20000"/>
          </a:bodyPr>
          <a:lstStyle/>
          <a:p>
            <a:r>
              <a:rPr lang="en-US" sz="3800" dirty="0">
                <a:solidFill>
                  <a:srgbClr val="FFFF00"/>
                </a:solidFill>
              </a:rPr>
              <a:t>F.10.f.  Extending </a:t>
            </a:r>
            <a:r>
              <a:rPr lang="en-US" sz="3800" dirty="0" smtClean="0">
                <a:solidFill>
                  <a:srgbClr val="FFFF00"/>
                </a:solidFill>
              </a:rPr>
              <a:t>Educator–Student </a:t>
            </a:r>
            <a:r>
              <a:rPr lang="en-US" sz="3800" dirty="0">
                <a:solidFill>
                  <a:srgbClr val="FFFF00"/>
                </a:solidFill>
              </a:rPr>
              <a:t>Boundaries</a:t>
            </a:r>
          </a:p>
          <a:p>
            <a:pPr marL="137160" indent="0">
              <a:buNone/>
            </a:pPr>
            <a:r>
              <a:rPr lang="en-US" dirty="0" smtClean="0"/>
              <a:t> Counselor </a:t>
            </a:r>
            <a:r>
              <a:rPr lang="en-US" dirty="0"/>
              <a:t>educators are aware of the </a:t>
            </a:r>
            <a:r>
              <a:rPr lang="en-US" dirty="0" smtClean="0"/>
              <a:t>power </a:t>
            </a:r>
            <a:r>
              <a:rPr lang="en-US" dirty="0"/>
              <a:t>differential in the relationship </a:t>
            </a:r>
            <a:r>
              <a:rPr lang="en-US" dirty="0" smtClean="0"/>
              <a:t>between </a:t>
            </a:r>
            <a:r>
              <a:rPr lang="en-US" dirty="0"/>
              <a:t>faculty and students. If they </a:t>
            </a:r>
            <a:r>
              <a:rPr lang="en-US" dirty="0" smtClean="0"/>
              <a:t>believe </a:t>
            </a:r>
            <a:r>
              <a:rPr lang="en-US" dirty="0"/>
              <a:t>that a nonprofessional relationship with a student may be potentially </a:t>
            </a:r>
            <a:r>
              <a:rPr lang="en-US" dirty="0" smtClean="0"/>
              <a:t>beneficial </a:t>
            </a:r>
            <a:r>
              <a:rPr lang="en-US" dirty="0"/>
              <a:t>to the student, they take precautions similar to those taken by </a:t>
            </a:r>
            <a:r>
              <a:rPr lang="en-US" dirty="0" smtClean="0"/>
              <a:t>counselors </a:t>
            </a:r>
            <a:r>
              <a:rPr lang="en-US" dirty="0"/>
              <a:t>when working with clients. </a:t>
            </a:r>
            <a:r>
              <a:rPr lang="en-US" dirty="0" smtClean="0"/>
              <a:t>Examples </a:t>
            </a:r>
            <a:r>
              <a:rPr lang="en-US" dirty="0"/>
              <a:t>of potentially beneficial interactions or relationships include, but </a:t>
            </a:r>
            <a:r>
              <a:rPr lang="en-US" dirty="0" smtClean="0"/>
              <a:t>are </a:t>
            </a:r>
            <a:r>
              <a:rPr lang="en-US" dirty="0"/>
              <a:t>not limited to, attending a formal </a:t>
            </a:r>
            <a:r>
              <a:rPr lang="en-US" dirty="0" smtClean="0"/>
              <a:t>ceremony</a:t>
            </a:r>
            <a:r>
              <a:rPr lang="en-US" dirty="0"/>
              <a:t>; conducting hospital visits; </a:t>
            </a:r>
            <a:r>
              <a:rPr lang="en-US" dirty="0" smtClean="0"/>
              <a:t>providing </a:t>
            </a:r>
            <a:r>
              <a:rPr lang="en-US" dirty="0"/>
              <a:t>support during a stressful </a:t>
            </a:r>
            <a:r>
              <a:rPr lang="en-US" dirty="0" smtClean="0"/>
              <a:t>event</a:t>
            </a:r>
            <a:r>
              <a:rPr lang="en-US" dirty="0"/>
              <a:t>; or maintaining mutual membership in a professional association, </a:t>
            </a:r>
            <a:r>
              <a:rPr lang="en-US" dirty="0" smtClean="0"/>
              <a:t>organization</a:t>
            </a:r>
            <a:r>
              <a:rPr lang="en-US" dirty="0"/>
              <a:t>, or community. Counselor educators discuss with students </a:t>
            </a:r>
            <a:r>
              <a:rPr lang="en-US" dirty="0" smtClean="0"/>
              <a:t>the </a:t>
            </a:r>
            <a:r>
              <a:rPr lang="en-US" dirty="0"/>
              <a:t>rationale for such interactions, the </a:t>
            </a:r>
            <a:r>
              <a:rPr lang="en-US" dirty="0" smtClean="0"/>
              <a:t>potential </a:t>
            </a:r>
            <a:r>
              <a:rPr lang="en-US" dirty="0"/>
              <a:t>benefits and drawbacks, and </a:t>
            </a:r>
            <a:r>
              <a:rPr lang="en-US" dirty="0" smtClean="0"/>
              <a:t>the </a:t>
            </a:r>
            <a:r>
              <a:rPr lang="en-US" dirty="0"/>
              <a:t>anticipated consequences for the </a:t>
            </a:r>
            <a:r>
              <a:rPr lang="en-US" dirty="0" smtClean="0"/>
              <a:t>student</a:t>
            </a:r>
            <a:r>
              <a:rPr lang="en-US" dirty="0"/>
              <a:t>. Educators clarify the specific </a:t>
            </a:r>
            <a:r>
              <a:rPr lang="en-US" dirty="0" smtClean="0"/>
              <a:t>nature </a:t>
            </a:r>
            <a:r>
              <a:rPr lang="en-US" dirty="0"/>
              <a:t>and limitations of the additional </a:t>
            </a:r>
            <a:r>
              <a:rPr lang="en-US" dirty="0" smtClean="0"/>
              <a:t>role(s</a:t>
            </a:r>
            <a:r>
              <a:rPr lang="en-US" dirty="0"/>
              <a:t>) they will have with the student </a:t>
            </a:r>
            <a:r>
              <a:rPr lang="en-US" dirty="0" smtClean="0"/>
              <a:t>prior </a:t>
            </a:r>
            <a:r>
              <a:rPr lang="en-US" dirty="0"/>
              <a:t>to engaging in a </a:t>
            </a:r>
            <a:r>
              <a:rPr lang="en-US" dirty="0" smtClean="0"/>
              <a:t> on professional relationship</a:t>
            </a:r>
            <a:r>
              <a:rPr lang="en-US" dirty="0"/>
              <a:t>. Nonprofessional relationships with students should be time </a:t>
            </a:r>
            <a:r>
              <a:rPr lang="en-US" dirty="0" smtClean="0"/>
              <a:t>limited </a:t>
            </a:r>
            <a:r>
              <a:rPr lang="en-US" dirty="0"/>
              <a:t>and/or context specific and </a:t>
            </a:r>
            <a:r>
              <a:rPr lang="en-US" dirty="0" smtClean="0"/>
              <a:t>initiated </a:t>
            </a:r>
            <a:r>
              <a:rPr lang="en-US" dirty="0"/>
              <a:t>with student consent.</a:t>
            </a:r>
          </a:p>
        </p:txBody>
      </p:sp>
    </p:spTree>
    <p:extLst>
      <p:ext uri="{BB962C8B-B14F-4D97-AF65-F5344CB8AC3E}">
        <p14:creationId xmlns:p14="http://schemas.microsoft.com/office/powerpoint/2010/main" val="34993438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Supervision-Experience 1</a:t>
            </a:r>
            <a:r>
              <a:rPr lang="en-US" dirty="0" smtClean="0">
                <a:solidFill>
                  <a:schemeClr val="accent1">
                    <a:lumMod val="60000"/>
                    <a:lumOff val="40000"/>
                  </a:schemeClr>
                </a:solidFill>
              </a:rPr>
              <a:t> </a:t>
            </a:r>
            <a:endParaRPr lang="en-US" dirty="0"/>
          </a:p>
        </p:txBody>
      </p:sp>
      <p:sp>
        <p:nvSpPr>
          <p:cNvPr id="3" name="Content Placeholder 2"/>
          <p:cNvSpPr>
            <a:spLocks noGrp="1"/>
          </p:cNvSpPr>
          <p:nvPr>
            <p:ph idx="1"/>
          </p:nvPr>
        </p:nvSpPr>
        <p:spPr/>
        <p:txBody>
          <a:bodyPr/>
          <a:lstStyle/>
          <a:p>
            <a:r>
              <a:rPr lang="en-US" dirty="0" smtClean="0"/>
              <a:t>Your clinical supervisor would like to have dinner with you and shares that he would like more of a friendship.  </a:t>
            </a:r>
            <a:r>
              <a:rPr lang="en-US" i="1" dirty="0" smtClean="0">
                <a:solidFill>
                  <a:srgbClr val="FFFF00"/>
                </a:solidFill>
              </a:rPr>
              <a:t>What do you do?</a:t>
            </a:r>
            <a:endParaRPr lang="en-US" i="1" dirty="0">
              <a:solidFill>
                <a:srgbClr val="FFFF00"/>
              </a:solidFill>
            </a:endParaRPr>
          </a:p>
        </p:txBody>
      </p:sp>
      <p:pic>
        <p:nvPicPr>
          <p:cNvPr id="3074" name="Picture 2" descr="C:\Users\jwarren4\AppData\Local\Microsoft\Windows\Temporary Internet Files\Content.IE5\3RJ9YIDS\MC9001906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654" y="3581400"/>
            <a:ext cx="2201139" cy="249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177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Supervision-Experience </a:t>
            </a:r>
            <a:r>
              <a:rPr lang="en-US" dirty="0" smtClean="0">
                <a:solidFill>
                  <a:srgbClr val="FFFF00"/>
                </a:solidFill>
              </a:rPr>
              <a:t>2</a:t>
            </a:r>
            <a:endParaRPr lang="en-US" dirty="0"/>
          </a:p>
        </p:txBody>
      </p:sp>
      <p:sp>
        <p:nvSpPr>
          <p:cNvPr id="3" name="Content Placeholder 2"/>
          <p:cNvSpPr>
            <a:spLocks noGrp="1"/>
          </p:cNvSpPr>
          <p:nvPr>
            <p:ph idx="1"/>
          </p:nvPr>
        </p:nvSpPr>
        <p:spPr/>
        <p:txBody>
          <a:bodyPr/>
          <a:lstStyle/>
          <a:p>
            <a:r>
              <a:rPr lang="en-US" dirty="0" smtClean="0"/>
              <a:t>Your supervisor has no competence in the area of training you now need since you just began working with the substance use treatment team. </a:t>
            </a:r>
            <a:r>
              <a:rPr lang="en-US" i="1" dirty="0" smtClean="0">
                <a:solidFill>
                  <a:srgbClr val="FFFF00"/>
                </a:solidFill>
              </a:rPr>
              <a:t>What do you do?</a:t>
            </a:r>
            <a:endParaRPr lang="en-US" i="1" dirty="0">
              <a:solidFill>
                <a:srgbClr val="FFFF00"/>
              </a:solidFill>
            </a:endParaRPr>
          </a:p>
        </p:txBody>
      </p:sp>
      <p:pic>
        <p:nvPicPr>
          <p:cNvPr id="4098" name="Picture 2" descr="C:\Users\jwarren4\AppData\Local\Microsoft\Windows\Temporary Internet Files\Content.IE5\L9EY0OO9\MP90044217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30600"/>
            <a:ext cx="44196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1563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 Supervision Training Teaching</a:t>
            </a:r>
          </a:p>
        </p:txBody>
      </p:sp>
      <p:sp>
        <p:nvSpPr>
          <p:cNvPr id="3" name="Content Placeholder 2"/>
          <p:cNvSpPr>
            <a:spLocks noGrp="1"/>
          </p:cNvSpPr>
          <p:nvPr>
            <p:ph idx="1"/>
          </p:nvPr>
        </p:nvSpPr>
        <p:spPr/>
        <p:txBody>
          <a:bodyPr/>
          <a:lstStyle/>
          <a:p>
            <a:r>
              <a:rPr lang="en-US" dirty="0"/>
              <a:t>F.11. Multicultural/Diversity </a:t>
            </a:r>
            <a:r>
              <a:rPr lang="en-US" dirty="0" smtClean="0"/>
              <a:t>Competence </a:t>
            </a:r>
            <a:r>
              <a:rPr lang="en-US" dirty="0"/>
              <a:t>in </a:t>
            </a:r>
            <a:r>
              <a:rPr lang="en-US" dirty="0" smtClean="0"/>
              <a:t>Counselor </a:t>
            </a:r>
            <a:r>
              <a:rPr lang="en-US" dirty="0"/>
              <a:t>Education </a:t>
            </a:r>
            <a:r>
              <a:rPr lang="en-US" dirty="0" smtClean="0"/>
              <a:t>and </a:t>
            </a:r>
            <a:r>
              <a:rPr lang="en-US" dirty="0"/>
              <a:t>Training </a:t>
            </a:r>
            <a:r>
              <a:rPr lang="en-US" dirty="0" smtClean="0"/>
              <a:t>Programs</a:t>
            </a:r>
          </a:p>
          <a:p>
            <a:pPr lvl="1"/>
            <a:r>
              <a:rPr lang="en-US" dirty="0" smtClean="0"/>
              <a:t>Faculty Diversity</a:t>
            </a:r>
          </a:p>
          <a:p>
            <a:pPr lvl="1"/>
            <a:r>
              <a:rPr lang="en-US" dirty="0" smtClean="0">
                <a:solidFill>
                  <a:srgbClr val="FFFF00"/>
                </a:solidFill>
              </a:rPr>
              <a:t>Student Diversity </a:t>
            </a:r>
          </a:p>
          <a:p>
            <a:pPr lvl="1"/>
            <a:r>
              <a:rPr lang="en-US" dirty="0" smtClean="0"/>
              <a:t>Competence in MC/Diversity </a:t>
            </a:r>
            <a:endParaRPr lang="en-US" dirty="0"/>
          </a:p>
        </p:txBody>
      </p:sp>
      <p:pic>
        <p:nvPicPr>
          <p:cNvPr id="9218" name="Picture 2" descr="C:\Users\jwarren4\AppData\Local\Microsoft\Windows\Temporary Internet Files\Content.IE5\079LQ6MK\MC9000710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031" y="3581399"/>
            <a:ext cx="3273968" cy="321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7576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 Research and Publication</a:t>
            </a:r>
          </a:p>
        </p:txBody>
      </p:sp>
      <p:sp>
        <p:nvSpPr>
          <p:cNvPr id="3" name="Content Placeholder 2"/>
          <p:cNvSpPr>
            <a:spLocks noGrp="1"/>
          </p:cNvSpPr>
          <p:nvPr>
            <p:ph idx="1"/>
          </p:nvPr>
        </p:nvSpPr>
        <p:spPr/>
        <p:txBody>
          <a:bodyPr/>
          <a:lstStyle/>
          <a:p>
            <a:r>
              <a:rPr lang="en-US" dirty="0" smtClean="0"/>
              <a:t>Research Responsibilities </a:t>
            </a:r>
          </a:p>
          <a:p>
            <a:pPr lvl="1"/>
            <a:r>
              <a:rPr lang="en-US" dirty="0" smtClean="0"/>
              <a:t>Conducting research </a:t>
            </a:r>
          </a:p>
          <a:p>
            <a:pPr lvl="1"/>
            <a:r>
              <a:rPr lang="en-US" dirty="0" smtClean="0"/>
              <a:t>Confidentiality</a:t>
            </a:r>
          </a:p>
          <a:p>
            <a:pPr lvl="1"/>
            <a:r>
              <a:rPr lang="en-US" dirty="0" smtClean="0"/>
              <a:t> Independent—same standards</a:t>
            </a:r>
          </a:p>
          <a:p>
            <a:pPr lvl="1"/>
            <a:r>
              <a:rPr lang="en-US" dirty="0" smtClean="0"/>
              <a:t>Deviation-standard practice rules</a:t>
            </a:r>
          </a:p>
          <a:p>
            <a:pPr lvl="1"/>
            <a:r>
              <a:rPr lang="en-US" dirty="0" smtClean="0"/>
              <a:t>Precautions to avoid injury</a:t>
            </a:r>
          </a:p>
          <a:p>
            <a:pPr lvl="1"/>
            <a:r>
              <a:rPr lang="en-US" dirty="0" smtClean="0"/>
              <a:t>PI responsibilities</a:t>
            </a:r>
          </a:p>
          <a:p>
            <a:pPr lvl="1"/>
            <a:r>
              <a:rPr lang="en-US" dirty="0" smtClean="0">
                <a:solidFill>
                  <a:srgbClr val="FFFF00"/>
                </a:solidFill>
              </a:rPr>
              <a:t>Minimal Interference out  </a:t>
            </a:r>
          </a:p>
          <a:p>
            <a:pPr lvl="1"/>
            <a:r>
              <a:rPr lang="en-US" dirty="0" smtClean="0">
                <a:solidFill>
                  <a:srgbClr val="FFFF00"/>
                </a:solidFill>
              </a:rPr>
              <a:t>Multicultural out</a:t>
            </a:r>
            <a:endParaRPr lang="en-US" dirty="0">
              <a:solidFill>
                <a:srgbClr val="FFFF00"/>
              </a:solidFill>
            </a:endParaRPr>
          </a:p>
        </p:txBody>
      </p:sp>
    </p:spTree>
    <p:extLst>
      <p:ext uri="{BB962C8B-B14F-4D97-AF65-F5344CB8AC3E}">
        <p14:creationId xmlns:p14="http://schemas.microsoft.com/office/powerpoint/2010/main" val="21471244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 Research and Publication</a:t>
            </a:r>
          </a:p>
        </p:txBody>
      </p:sp>
      <p:sp>
        <p:nvSpPr>
          <p:cNvPr id="3" name="Content Placeholder 2"/>
          <p:cNvSpPr>
            <a:spLocks noGrp="1"/>
          </p:cNvSpPr>
          <p:nvPr>
            <p:ph idx="1"/>
          </p:nvPr>
        </p:nvSpPr>
        <p:spPr/>
        <p:txBody>
          <a:bodyPr>
            <a:normAutofit fontScale="92500" lnSpcReduction="20000"/>
          </a:bodyPr>
          <a:lstStyle/>
          <a:p>
            <a:r>
              <a:rPr lang="en-US" dirty="0" smtClean="0"/>
              <a:t>Research Participants</a:t>
            </a:r>
          </a:p>
          <a:p>
            <a:pPr lvl="1"/>
            <a:r>
              <a:rPr lang="en-US" dirty="0" smtClean="0"/>
              <a:t>Informed consent</a:t>
            </a:r>
          </a:p>
          <a:p>
            <a:pPr lvl="1"/>
            <a:r>
              <a:rPr lang="en-US" dirty="0" smtClean="0">
                <a:solidFill>
                  <a:srgbClr val="FFFF00"/>
                </a:solidFill>
              </a:rPr>
              <a:t>Deception out</a:t>
            </a:r>
          </a:p>
          <a:p>
            <a:pPr lvl="1"/>
            <a:r>
              <a:rPr lang="en-US" dirty="0"/>
              <a:t>G.2.b. Student/Supervisee </a:t>
            </a:r>
            <a:r>
              <a:rPr lang="en-US" dirty="0" smtClean="0"/>
              <a:t>Participation </a:t>
            </a:r>
            <a:r>
              <a:rPr lang="en-US" dirty="0"/>
              <a:t>If </a:t>
            </a:r>
            <a:r>
              <a:rPr lang="en-US" dirty="0" smtClean="0"/>
              <a:t>student—no consequences to grade</a:t>
            </a:r>
          </a:p>
          <a:p>
            <a:pPr lvl="1"/>
            <a:r>
              <a:rPr lang="en-US" dirty="0"/>
              <a:t>G.2.c. Client </a:t>
            </a:r>
            <a:r>
              <a:rPr lang="en-US" dirty="0" smtClean="0"/>
              <a:t>Participation--Participation voluntary</a:t>
            </a:r>
          </a:p>
          <a:p>
            <a:pPr lvl="1"/>
            <a:r>
              <a:rPr lang="en-US" dirty="0" smtClean="0"/>
              <a:t>Confidentiality</a:t>
            </a:r>
          </a:p>
          <a:p>
            <a:pPr lvl="1"/>
            <a:r>
              <a:rPr lang="en-US" dirty="0" smtClean="0"/>
              <a:t>Inability to give consent</a:t>
            </a:r>
          </a:p>
          <a:p>
            <a:pPr lvl="1"/>
            <a:r>
              <a:rPr lang="en-US" dirty="0" smtClean="0"/>
              <a:t>Commitment to participants</a:t>
            </a:r>
          </a:p>
          <a:p>
            <a:pPr lvl="1"/>
            <a:r>
              <a:rPr lang="en-US" dirty="0" smtClean="0"/>
              <a:t>Full explanations after data collection</a:t>
            </a:r>
          </a:p>
          <a:p>
            <a:pPr lvl="1"/>
            <a:r>
              <a:rPr lang="en-US" dirty="0" smtClean="0"/>
              <a:t>Informing sponsors</a:t>
            </a:r>
          </a:p>
          <a:p>
            <a:pPr lvl="1"/>
            <a:r>
              <a:rPr lang="en-US" dirty="0"/>
              <a:t>G.2.i.  Research Records </a:t>
            </a:r>
            <a:r>
              <a:rPr lang="en-US" dirty="0" smtClean="0"/>
              <a:t>–Custodian Records custodian   </a:t>
            </a:r>
          </a:p>
          <a:p>
            <a:pPr lvl="1"/>
            <a:r>
              <a:rPr lang="en-US" dirty="0" smtClean="0"/>
              <a:t> </a:t>
            </a:r>
          </a:p>
          <a:p>
            <a:pPr lvl="1"/>
            <a:endParaRPr lang="en-US" dirty="0" smtClean="0"/>
          </a:p>
          <a:p>
            <a:pPr lvl="1"/>
            <a:endParaRPr lang="en-US" dirty="0"/>
          </a:p>
        </p:txBody>
      </p:sp>
    </p:spTree>
    <p:extLst>
      <p:ext uri="{BB962C8B-B14F-4D97-AF65-F5344CB8AC3E}">
        <p14:creationId xmlns:p14="http://schemas.microsoft.com/office/powerpoint/2010/main" val="290911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Counseling Defined-ACA </a:t>
            </a:r>
            <a:endParaRPr lang="en-US" dirty="0">
              <a:solidFill>
                <a:srgbClr val="FFFF00"/>
              </a:solidFill>
            </a:endParaRPr>
          </a:p>
        </p:txBody>
      </p:sp>
      <p:sp>
        <p:nvSpPr>
          <p:cNvPr id="3" name="Content Placeholder 2"/>
          <p:cNvSpPr>
            <a:spLocks noGrp="1"/>
          </p:cNvSpPr>
          <p:nvPr>
            <p:ph idx="1"/>
          </p:nvPr>
        </p:nvSpPr>
        <p:spPr/>
        <p:txBody>
          <a:bodyPr>
            <a:normAutofit/>
          </a:bodyPr>
          <a:lstStyle/>
          <a:p>
            <a:pPr>
              <a:buNone/>
            </a:pPr>
            <a:r>
              <a:rPr lang="en-US" dirty="0" smtClean="0"/>
              <a:t>Counseling is a professional relationship that </a:t>
            </a:r>
            <a:r>
              <a:rPr lang="en-US" dirty="0" smtClean="0">
                <a:solidFill>
                  <a:srgbClr val="FFFF00"/>
                </a:solidFill>
              </a:rPr>
              <a:t>empowers diverse individuals, families, and groups to accomplish mental health, wellness, education, and career goals</a:t>
            </a:r>
            <a:r>
              <a:rPr lang="en-US" dirty="0" smtClean="0"/>
              <a:t>.</a:t>
            </a:r>
          </a:p>
          <a:p>
            <a:pPr lvl="1">
              <a:buNone/>
            </a:pPr>
            <a:r>
              <a:rPr lang="en-US" dirty="0" smtClean="0"/>
              <a:t>…..a basic framework and that each participating organization is welcome to add a statement that fleshes out the particular specialty or area of focus.</a:t>
            </a:r>
          </a:p>
        </p:txBody>
      </p:sp>
    </p:spTree>
    <p:extLst>
      <p:ext uri="{BB962C8B-B14F-4D97-AF65-F5344CB8AC3E}">
        <p14:creationId xmlns:p14="http://schemas.microsoft.com/office/powerpoint/2010/main" val="8530712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 Research and Publication</a:t>
            </a:r>
          </a:p>
        </p:txBody>
      </p:sp>
      <p:sp>
        <p:nvSpPr>
          <p:cNvPr id="3" name="Content Placeholder 2"/>
          <p:cNvSpPr>
            <a:spLocks noGrp="1"/>
          </p:cNvSpPr>
          <p:nvPr>
            <p:ph idx="1"/>
          </p:nvPr>
        </p:nvSpPr>
        <p:spPr/>
        <p:txBody>
          <a:bodyPr/>
          <a:lstStyle/>
          <a:p>
            <a:r>
              <a:rPr lang="en-US" dirty="0">
                <a:solidFill>
                  <a:srgbClr val="FFFF00"/>
                </a:solidFill>
              </a:rPr>
              <a:t>G.3.  Managing and </a:t>
            </a:r>
            <a:r>
              <a:rPr lang="en-US" dirty="0" smtClean="0">
                <a:solidFill>
                  <a:srgbClr val="FFFF00"/>
                </a:solidFill>
              </a:rPr>
              <a:t>Maintaining </a:t>
            </a:r>
            <a:r>
              <a:rPr lang="en-US" dirty="0">
                <a:solidFill>
                  <a:srgbClr val="FFFF00"/>
                </a:solidFill>
              </a:rPr>
              <a:t>Boundaries </a:t>
            </a:r>
            <a:endParaRPr lang="en-US" dirty="0" smtClean="0">
              <a:solidFill>
                <a:srgbClr val="FFFF00"/>
              </a:solidFill>
            </a:endParaRPr>
          </a:p>
          <a:p>
            <a:pPr lvl="1"/>
            <a:r>
              <a:rPr lang="en-US" dirty="0"/>
              <a:t>G.3.a.  Extending </a:t>
            </a:r>
            <a:r>
              <a:rPr lang="en-US" dirty="0" smtClean="0"/>
              <a:t>Researcher–Participant Boundaries</a:t>
            </a:r>
          </a:p>
          <a:p>
            <a:pPr lvl="1"/>
            <a:r>
              <a:rPr lang="en-US" dirty="0"/>
              <a:t>G.3.b. Relationships With </a:t>
            </a:r>
            <a:r>
              <a:rPr lang="en-US" dirty="0" smtClean="0"/>
              <a:t>Research Participants</a:t>
            </a:r>
          </a:p>
          <a:p>
            <a:pPr lvl="1"/>
            <a:r>
              <a:rPr lang="en-US" dirty="0"/>
              <a:t>G.3.c.  Sexual Harassment and </a:t>
            </a:r>
            <a:r>
              <a:rPr lang="en-US" dirty="0" smtClean="0"/>
              <a:t>Research Participants</a:t>
            </a:r>
          </a:p>
          <a:p>
            <a:pPr lvl="1"/>
            <a:endParaRPr lang="en-US" dirty="0"/>
          </a:p>
        </p:txBody>
      </p:sp>
      <p:pic>
        <p:nvPicPr>
          <p:cNvPr id="1026" name="Picture 2" descr="C:\Users\jwarren4\AppData\Local\Microsoft\Windows\Temporary Internet Files\Content.IE5\7HE9IU56\MC9002971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8630" y="3733800"/>
            <a:ext cx="400428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5716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 Research and Publication</a:t>
            </a:r>
          </a:p>
        </p:txBody>
      </p:sp>
      <p:sp>
        <p:nvSpPr>
          <p:cNvPr id="3" name="Content Placeholder 2"/>
          <p:cNvSpPr>
            <a:spLocks noGrp="1"/>
          </p:cNvSpPr>
          <p:nvPr>
            <p:ph idx="1"/>
          </p:nvPr>
        </p:nvSpPr>
        <p:spPr/>
        <p:txBody>
          <a:bodyPr/>
          <a:lstStyle/>
          <a:p>
            <a:r>
              <a:rPr lang="en-US" dirty="0"/>
              <a:t>G.4. Reporting </a:t>
            </a:r>
            <a:r>
              <a:rPr lang="en-US" dirty="0" smtClean="0"/>
              <a:t>Results</a:t>
            </a:r>
          </a:p>
          <a:p>
            <a:pPr lvl="1"/>
            <a:r>
              <a:rPr lang="en-US" dirty="0"/>
              <a:t>G.4.a. Accurate </a:t>
            </a:r>
            <a:r>
              <a:rPr lang="en-US" dirty="0" smtClean="0"/>
              <a:t>Results</a:t>
            </a:r>
          </a:p>
          <a:p>
            <a:pPr lvl="1"/>
            <a:r>
              <a:rPr lang="en-US" dirty="0"/>
              <a:t>G.4.b. Obligation to </a:t>
            </a:r>
            <a:r>
              <a:rPr lang="en-US" dirty="0" smtClean="0"/>
              <a:t>Report Unfavorable Results</a:t>
            </a:r>
          </a:p>
          <a:p>
            <a:pPr lvl="1"/>
            <a:r>
              <a:rPr lang="en-US" dirty="0"/>
              <a:t>G.4.c. Reporting </a:t>
            </a:r>
            <a:r>
              <a:rPr lang="en-US" dirty="0" smtClean="0"/>
              <a:t>Errors</a:t>
            </a:r>
          </a:p>
          <a:p>
            <a:pPr lvl="1"/>
            <a:r>
              <a:rPr lang="en-US" dirty="0"/>
              <a:t>G.4.d. Identity of </a:t>
            </a:r>
            <a:r>
              <a:rPr lang="en-US" dirty="0" smtClean="0"/>
              <a:t>Participants</a:t>
            </a:r>
          </a:p>
          <a:p>
            <a:pPr lvl="1"/>
            <a:r>
              <a:rPr lang="en-US" dirty="0"/>
              <a:t>G.4.e. Replication Studies</a:t>
            </a:r>
          </a:p>
          <a:p>
            <a:endParaRPr lang="en-US" dirty="0"/>
          </a:p>
        </p:txBody>
      </p:sp>
    </p:spTree>
    <p:extLst>
      <p:ext uri="{BB962C8B-B14F-4D97-AF65-F5344CB8AC3E}">
        <p14:creationId xmlns:p14="http://schemas.microsoft.com/office/powerpoint/2010/main" val="1102464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 Research and Publication</a:t>
            </a:r>
          </a:p>
        </p:txBody>
      </p:sp>
      <p:sp>
        <p:nvSpPr>
          <p:cNvPr id="3" name="Content Placeholder 2"/>
          <p:cNvSpPr>
            <a:spLocks noGrp="1"/>
          </p:cNvSpPr>
          <p:nvPr>
            <p:ph idx="1"/>
          </p:nvPr>
        </p:nvSpPr>
        <p:spPr/>
        <p:txBody>
          <a:bodyPr/>
          <a:lstStyle/>
          <a:p>
            <a:r>
              <a:rPr lang="en-US" dirty="0"/>
              <a:t>G.5. Publications and </a:t>
            </a:r>
            <a:r>
              <a:rPr lang="en-US" dirty="0" smtClean="0"/>
              <a:t>Presentations</a:t>
            </a:r>
          </a:p>
          <a:p>
            <a:pPr lvl="1"/>
            <a:r>
              <a:rPr lang="en-US" dirty="0">
                <a:solidFill>
                  <a:srgbClr val="FFFF00"/>
                </a:solidFill>
              </a:rPr>
              <a:t>G.5.a. Use of Case Examples </a:t>
            </a:r>
            <a:endParaRPr lang="en-US" dirty="0" smtClean="0">
              <a:solidFill>
                <a:srgbClr val="FFFF00"/>
              </a:solidFill>
            </a:endParaRPr>
          </a:p>
          <a:p>
            <a:pPr lvl="1"/>
            <a:r>
              <a:rPr lang="en-US" dirty="0"/>
              <a:t>G.5.b. Plagiarism </a:t>
            </a:r>
            <a:endParaRPr lang="en-US" dirty="0" smtClean="0"/>
          </a:p>
          <a:p>
            <a:pPr lvl="1"/>
            <a:r>
              <a:rPr lang="en-US" dirty="0"/>
              <a:t>G.5.c.  Acknowledging </a:t>
            </a:r>
            <a:r>
              <a:rPr lang="en-US" dirty="0" smtClean="0"/>
              <a:t>Previous </a:t>
            </a:r>
            <a:r>
              <a:rPr lang="en-US" dirty="0"/>
              <a:t>Work </a:t>
            </a:r>
            <a:endParaRPr lang="en-US" dirty="0" smtClean="0"/>
          </a:p>
          <a:p>
            <a:pPr lvl="1"/>
            <a:r>
              <a:rPr lang="en-US" dirty="0"/>
              <a:t>G.5.d. </a:t>
            </a:r>
            <a:r>
              <a:rPr lang="en-US" dirty="0" smtClean="0">
                <a:solidFill>
                  <a:srgbClr val="FFFF00"/>
                </a:solidFill>
              </a:rPr>
              <a:t>Contributors</a:t>
            </a:r>
          </a:p>
          <a:p>
            <a:pPr lvl="1"/>
            <a:r>
              <a:rPr lang="en-US" dirty="0"/>
              <a:t>G.5.e.  Agreement </a:t>
            </a:r>
            <a:r>
              <a:rPr lang="en-US" dirty="0" smtClean="0"/>
              <a:t>of Contributors</a:t>
            </a:r>
          </a:p>
          <a:p>
            <a:pPr lvl="1"/>
            <a:r>
              <a:rPr lang="en-US" dirty="0"/>
              <a:t>G.5.f. Student Research </a:t>
            </a:r>
            <a:endParaRPr lang="en-US" dirty="0" smtClean="0"/>
          </a:p>
          <a:p>
            <a:pPr lvl="1"/>
            <a:r>
              <a:rPr lang="en-US" dirty="0"/>
              <a:t>G.5.g. Duplicate Submissions </a:t>
            </a:r>
            <a:endParaRPr lang="en-US" dirty="0" smtClean="0"/>
          </a:p>
          <a:p>
            <a:pPr lvl="1"/>
            <a:r>
              <a:rPr lang="en-US" dirty="0"/>
              <a:t>G.5.h. Professional Review</a:t>
            </a:r>
          </a:p>
        </p:txBody>
      </p:sp>
    </p:spTree>
    <p:extLst>
      <p:ext uri="{BB962C8B-B14F-4D97-AF65-F5344CB8AC3E}">
        <p14:creationId xmlns:p14="http://schemas.microsoft.com/office/powerpoint/2010/main" val="41753074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H Distance Counseling, Technology and Social Media</a:t>
            </a:r>
          </a:p>
        </p:txBody>
      </p:sp>
      <p:sp>
        <p:nvSpPr>
          <p:cNvPr id="3" name="Content Placeholder 2"/>
          <p:cNvSpPr>
            <a:spLocks noGrp="1"/>
          </p:cNvSpPr>
          <p:nvPr>
            <p:ph idx="1"/>
          </p:nvPr>
        </p:nvSpPr>
        <p:spPr/>
        <p:txBody>
          <a:bodyPr>
            <a:normAutofit fontScale="85000" lnSpcReduction="20000"/>
          </a:bodyPr>
          <a:lstStyle/>
          <a:p>
            <a:r>
              <a:rPr lang="en-US" dirty="0"/>
              <a:t>Introduction</a:t>
            </a:r>
          </a:p>
          <a:p>
            <a:r>
              <a:rPr lang="en-US" dirty="0">
                <a:solidFill>
                  <a:srgbClr val="FFFF00"/>
                </a:solidFill>
              </a:rPr>
              <a:t>Counselors understand that the profession of counseling may no longer be </a:t>
            </a:r>
            <a:r>
              <a:rPr lang="en-US" dirty="0" smtClean="0">
                <a:solidFill>
                  <a:srgbClr val="FFFF00"/>
                </a:solidFill>
              </a:rPr>
              <a:t>limited </a:t>
            </a:r>
            <a:r>
              <a:rPr lang="en-US" dirty="0">
                <a:solidFill>
                  <a:srgbClr val="FFFF00"/>
                </a:solidFill>
              </a:rPr>
              <a:t>to in-person, face-to-face interactions. Counselors actively attempt to </a:t>
            </a:r>
            <a:r>
              <a:rPr lang="en-US" dirty="0" smtClean="0">
                <a:solidFill>
                  <a:srgbClr val="FFFF00"/>
                </a:solidFill>
              </a:rPr>
              <a:t>understand </a:t>
            </a:r>
            <a:r>
              <a:rPr lang="en-US" dirty="0">
                <a:solidFill>
                  <a:srgbClr val="FFFF00"/>
                </a:solidFill>
              </a:rPr>
              <a:t>the evolving nature of the </a:t>
            </a:r>
            <a:r>
              <a:rPr lang="en-US" dirty="0" smtClean="0">
                <a:solidFill>
                  <a:srgbClr val="FFFF00"/>
                </a:solidFill>
              </a:rPr>
              <a:t>profession </a:t>
            </a:r>
            <a:r>
              <a:rPr lang="en-US" dirty="0">
                <a:solidFill>
                  <a:srgbClr val="FFFF00"/>
                </a:solidFill>
              </a:rPr>
              <a:t>with regard to distance counseling, technology, and social media and </a:t>
            </a:r>
            <a:r>
              <a:rPr lang="en-US" dirty="0" smtClean="0">
                <a:solidFill>
                  <a:srgbClr val="FFFF00"/>
                </a:solidFill>
              </a:rPr>
              <a:t>how </a:t>
            </a:r>
            <a:r>
              <a:rPr lang="en-US" dirty="0">
                <a:solidFill>
                  <a:srgbClr val="FFFF00"/>
                </a:solidFill>
              </a:rPr>
              <a:t>such resources may be used to better serve their clients. Counselors strive </a:t>
            </a:r>
            <a:r>
              <a:rPr lang="en-US" dirty="0" smtClean="0">
                <a:solidFill>
                  <a:srgbClr val="FFFF00"/>
                </a:solidFill>
              </a:rPr>
              <a:t>to become knowledgeable </a:t>
            </a:r>
            <a:r>
              <a:rPr lang="en-US" dirty="0">
                <a:solidFill>
                  <a:srgbClr val="FFFF00"/>
                </a:solidFill>
              </a:rPr>
              <a:t>about these </a:t>
            </a:r>
            <a:r>
              <a:rPr lang="en-US" dirty="0" smtClean="0">
                <a:solidFill>
                  <a:srgbClr val="FFFF00"/>
                </a:solidFill>
              </a:rPr>
              <a:t>resources</a:t>
            </a:r>
            <a:r>
              <a:rPr lang="en-US" dirty="0">
                <a:solidFill>
                  <a:srgbClr val="FFFF00"/>
                </a:solidFill>
              </a:rPr>
              <a:t>. Counselors understand </a:t>
            </a:r>
            <a:r>
              <a:rPr lang="en-US" dirty="0" smtClean="0">
                <a:solidFill>
                  <a:srgbClr val="FFFF00"/>
                </a:solidFill>
              </a:rPr>
              <a:t>the additional </a:t>
            </a:r>
            <a:r>
              <a:rPr lang="en-US" dirty="0">
                <a:solidFill>
                  <a:srgbClr val="FFFF00"/>
                </a:solidFill>
              </a:rPr>
              <a:t>concerns related to the use </a:t>
            </a:r>
            <a:r>
              <a:rPr lang="en-US" dirty="0" smtClean="0">
                <a:solidFill>
                  <a:srgbClr val="FFFF00"/>
                </a:solidFill>
              </a:rPr>
              <a:t>of </a:t>
            </a:r>
            <a:r>
              <a:rPr lang="en-US" dirty="0">
                <a:solidFill>
                  <a:srgbClr val="FFFF00"/>
                </a:solidFill>
              </a:rPr>
              <a:t>distance counseling, technology, </a:t>
            </a:r>
            <a:r>
              <a:rPr lang="en-US" dirty="0" smtClean="0">
                <a:solidFill>
                  <a:srgbClr val="FFFF00"/>
                </a:solidFill>
              </a:rPr>
              <a:t>and social </a:t>
            </a:r>
            <a:r>
              <a:rPr lang="en-US" dirty="0">
                <a:solidFill>
                  <a:srgbClr val="FFFF00"/>
                </a:solidFill>
              </a:rPr>
              <a:t>media and make every attempt </a:t>
            </a:r>
            <a:r>
              <a:rPr lang="en-US" dirty="0" smtClean="0">
                <a:solidFill>
                  <a:srgbClr val="FFFF00"/>
                </a:solidFill>
              </a:rPr>
              <a:t>to </a:t>
            </a:r>
            <a:r>
              <a:rPr lang="en-US" dirty="0">
                <a:solidFill>
                  <a:srgbClr val="FFFF00"/>
                </a:solidFill>
              </a:rPr>
              <a:t>protect confidentiality and meet any </a:t>
            </a:r>
            <a:r>
              <a:rPr lang="en-US" dirty="0" smtClean="0">
                <a:solidFill>
                  <a:srgbClr val="FFFF00"/>
                </a:solidFill>
              </a:rPr>
              <a:t>legal </a:t>
            </a:r>
            <a:r>
              <a:rPr lang="en-US" dirty="0">
                <a:solidFill>
                  <a:srgbClr val="FFFF00"/>
                </a:solidFill>
              </a:rPr>
              <a:t>and ethical requirements for </a:t>
            </a:r>
            <a:r>
              <a:rPr lang="en-US" dirty="0" smtClean="0">
                <a:solidFill>
                  <a:srgbClr val="FFFF00"/>
                </a:solidFill>
              </a:rPr>
              <a:t>the use </a:t>
            </a:r>
            <a:r>
              <a:rPr lang="en-US" dirty="0">
                <a:solidFill>
                  <a:srgbClr val="FFFF00"/>
                </a:solidFill>
              </a:rPr>
              <a:t>of such resources.  </a:t>
            </a:r>
          </a:p>
        </p:txBody>
      </p:sp>
    </p:spTree>
    <p:extLst>
      <p:ext uri="{BB962C8B-B14F-4D97-AF65-F5344CB8AC3E}">
        <p14:creationId xmlns:p14="http://schemas.microsoft.com/office/powerpoint/2010/main" val="39388779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H Distance Counseling, Technology and Social Media</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solidFill>
                  <a:srgbClr val="FFFF00"/>
                </a:solidFill>
              </a:rPr>
              <a:t>H.1. Knowledge and </a:t>
            </a:r>
            <a:r>
              <a:rPr lang="en-US" dirty="0" smtClean="0">
                <a:solidFill>
                  <a:srgbClr val="FFFF00"/>
                </a:solidFill>
              </a:rPr>
              <a:t>Legal </a:t>
            </a:r>
            <a:r>
              <a:rPr lang="en-US" dirty="0">
                <a:solidFill>
                  <a:srgbClr val="FFFF00"/>
                </a:solidFill>
              </a:rPr>
              <a:t>Considerations </a:t>
            </a:r>
            <a:endParaRPr lang="en-US" dirty="0" smtClean="0">
              <a:solidFill>
                <a:srgbClr val="FFFF00"/>
              </a:solidFill>
            </a:endParaRPr>
          </a:p>
          <a:p>
            <a:pPr lvl="1"/>
            <a:r>
              <a:rPr lang="en-US" dirty="0" smtClean="0">
                <a:solidFill>
                  <a:srgbClr val="FFFF00"/>
                </a:solidFill>
              </a:rPr>
              <a:t>Knowledge and competency - training</a:t>
            </a:r>
          </a:p>
          <a:p>
            <a:pPr lvl="1"/>
            <a:r>
              <a:rPr lang="en-US" dirty="0" smtClean="0">
                <a:solidFill>
                  <a:srgbClr val="FFFF00"/>
                </a:solidFill>
              </a:rPr>
              <a:t>Laws and Statutes-location</a:t>
            </a:r>
          </a:p>
          <a:p>
            <a:endParaRPr lang="en-US" dirty="0" smtClean="0">
              <a:solidFill>
                <a:srgbClr val="FFFF00"/>
              </a:solidFill>
            </a:endParaRPr>
          </a:p>
          <a:p>
            <a:endParaRPr lang="en-US" dirty="0"/>
          </a:p>
          <a:p>
            <a:endParaRPr lang="en-US" dirty="0"/>
          </a:p>
        </p:txBody>
      </p:sp>
      <p:pic>
        <p:nvPicPr>
          <p:cNvPr id="5122" name="Picture 2" descr="C:\Program Files (x86)\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925" y="3657600"/>
            <a:ext cx="2138274" cy="218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995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H Distance Counseling, Technology and Social Media</a:t>
            </a:r>
          </a:p>
        </p:txBody>
      </p:sp>
      <p:sp>
        <p:nvSpPr>
          <p:cNvPr id="3" name="Content Placeholder 2"/>
          <p:cNvSpPr>
            <a:spLocks noGrp="1"/>
          </p:cNvSpPr>
          <p:nvPr>
            <p:ph idx="1"/>
          </p:nvPr>
        </p:nvSpPr>
        <p:spPr/>
        <p:txBody>
          <a:bodyPr>
            <a:normAutofit fontScale="70000" lnSpcReduction="20000"/>
          </a:bodyPr>
          <a:lstStyle/>
          <a:p>
            <a:r>
              <a:rPr lang="en-US" dirty="0">
                <a:solidFill>
                  <a:srgbClr val="FFFF00"/>
                </a:solidFill>
              </a:rPr>
              <a:t>H.2.  Informed Consent and Security</a:t>
            </a:r>
          </a:p>
          <a:p>
            <a:r>
              <a:rPr lang="en-US" dirty="0">
                <a:solidFill>
                  <a:srgbClr val="FFFF00"/>
                </a:solidFill>
              </a:rPr>
              <a:t>Informed Consent </a:t>
            </a:r>
            <a:r>
              <a:rPr lang="en-US" dirty="0" smtClean="0">
                <a:solidFill>
                  <a:srgbClr val="FFFF00"/>
                </a:solidFill>
              </a:rPr>
              <a:t>and disclosure(risks </a:t>
            </a:r>
            <a:r>
              <a:rPr lang="en-US" dirty="0">
                <a:solidFill>
                  <a:srgbClr val="FFFF00"/>
                </a:solidFill>
              </a:rPr>
              <a:t>and benefits</a:t>
            </a:r>
            <a:r>
              <a:rPr lang="en-US" dirty="0" smtClean="0">
                <a:solidFill>
                  <a:srgbClr val="FFFF00"/>
                </a:solidFill>
              </a:rPr>
              <a:t>)</a:t>
            </a:r>
            <a:endParaRPr lang="en-US" dirty="0">
              <a:solidFill>
                <a:srgbClr val="FFFF00"/>
              </a:solidFill>
            </a:endParaRPr>
          </a:p>
          <a:p>
            <a:pPr marL="585216" lvl="1" indent="0">
              <a:buNone/>
            </a:pPr>
            <a:r>
              <a:rPr lang="en-US" sz="2600" dirty="0" smtClean="0">
                <a:solidFill>
                  <a:srgbClr val="FFFF00"/>
                </a:solidFill>
              </a:rPr>
              <a:t>*distance </a:t>
            </a:r>
            <a:r>
              <a:rPr lang="en-US" sz="2600" dirty="0">
                <a:solidFill>
                  <a:srgbClr val="FFFF00"/>
                </a:solidFill>
              </a:rPr>
              <a:t>counseling credentials, </a:t>
            </a:r>
            <a:r>
              <a:rPr lang="en-US" sz="2600" dirty="0" smtClean="0">
                <a:solidFill>
                  <a:srgbClr val="FFFF00"/>
                </a:solidFill>
              </a:rPr>
              <a:t>physical </a:t>
            </a:r>
            <a:r>
              <a:rPr lang="en-US" sz="2600" dirty="0">
                <a:solidFill>
                  <a:srgbClr val="FFFF00"/>
                </a:solidFill>
              </a:rPr>
              <a:t>location of practice, and </a:t>
            </a:r>
            <a:r>
              <a:rPr lang="en-US" sz="2600" dirty="0" smtClean="0">
                <a:solidFill>
                  <a:srgbClr val="FFFF00"/>
                </a:solidFill>
              </a:rPr>
              <a:t>contact </a:t>
            </a:r>
            <a:r>
              <a:rPr lang="en-US" sz="2600" dirty="0">
                <a:solidFill>
                  <a:srgbClr val="FFFF00"/>
                </a:solidFill>
              </a:rPr>
              <a:t>information;</a:t>
            </a:r>
          </a:p>
          <a:p>
            <a:r>
              <a:rPr lang="en-US" sz="2600" dirty="0" smtClean="0">
                <a:solidFill>
                  <a:srgbClr val="FFFF00"/>
                </a:solidFill>
              </a:rPr>
              <a:t>*   </a:t>
            </a:r>
            <a:r>
              <a:rPr lang="en-US" sz="2600" dirty="0">
                <a:solidFill>
                  <a:srgbClr val="FFFF00"/>
                </a:solidFill>
              </a:rPr>
              <a:t>risks and benefits of engaging in </a:t>
            </a:r>
            <a:r>
              <a:rPr lang="en-US" sz="2600" dirty="0" smtClean="0">
                <a:solidFill>
                  <a:srgbClr val="FFFF00"/>
                </a:solidFill>
              </a:rPr>
              <a:t>the </a:t>
            </a:r>
            <a:r>
              <a:rPr lang="en-US" sz="2600" dirty="0">
                <a:solidFill>
                  <a:srgbClr val="FFFF00"/>
                </a:solidFill>
              </a:rPr>
              <a:t>use of distance counseling, </a:t>
            </a:r>
          </a:p>
          <a:p>
            <a:r>
              <a:rPr lang="en-US" sz="2600" dirty="0">
                <a:solidFill>
                  <a:srgbClr val="FFFF00"/>
                </a:solidFill>
              </a:rPr>
              <a:t>technology, and/or social media;</a:t>
            </a:r>
          </a:p>
          <a:p>
            <a:r>
              <a:rPr lang="en-US" sz="2600" dirty="0" smtClean="0">
                <a:solidFill>
                  <a:srgbClr val="FFFF00"/>
                </a:solidFill>
              </a:rPr>
              <a:t>*   </a:t>
            </a:r>
            <a:r>
              <a:rPr lang="en-US" sz="2600" dirty="0">
                <a:solidFill>
                  <a:srgbClr val="FFFF00"/>
                </a:solidFill>
              </a:rPr>
              <a:t>possibility of technology failure </a:t>
            </a:r>
          </a:p>
          <a:p>
            <a:r>
              <a:rPr lang="en-US" sz="2600" dirty="0">
                <a:solidFill>
                  <a:srgbClr val="FFFF00"/>
                </a:solidFill>
              </a:rPr>
              <a:t>and alternate methods of service </a:t>
            </a:r>
            <a:r>
              <a:rPr lang="en-US" sz="2600" dirty="0" smtClean="0">
                <a:solidFill>
                  <a:srgbClr val="FFFF00"/>
                </a:solidFill>
              </a:rPr>
              <a:t>delivery</a:t>
            </a:r>
            <a:r>
              <a:rPr lang="en-US" sz="2600" dirty="0">
                <a:solidFill>
                  <a:srgbClr val="FFFF00"/>
                </a:solidFill>
              </a:rPr>
              <a:t>; </a:t>
            </a:r>
          </a:p>
          <a:p>
            <a:r>
              <a:rPr lang="en-US" sz="2600" dirty="0" smtClean="0">
                <a:solidFill>
                  <a:srgbClr val="FFFF00"/>
                </a:solidFill>
              </a:rPr>
              <a:t>*   </a:t>
            </a:r>
            <a:r>
              <a:rPr lang="en-US" sz="2600" dirty="0">
                <a:solidFill>
                  <a:srgbClr val="FFFF00"/>
                </a:solidFill>
              </a:rPr>
              <a:t>anticipated response time;</a:t>
            </a:r>
          </a:p>
          <a:p>
            <a:r>
              <a:rPr lang="en-US" sz="2600" dirty="0" smtClean="0">
                <a:solidFill>
                  <a:srgbClr val="FFFF00"/>
                </a:solidFill>
              </a:rPr>
              <a:t>*   </a:t>
            </a:r>
            <a:r>
              <a:rPr lang="en-US" sz="2600" dirty="0">
                <a:solidFill>
                  <a:srgbClr val="FFFF00"/>
                </a:solidFill>
              </a:rPr>
              <a:t>emergency  procedures  to  follow </a:t>
            </a:r>
          </a:p>
          <a:p>
            <a:r>
              <a:rPr lang="en-US" sz="2600" dirty="0" smtClean="0">
                <a:solidFill>
                  <a:srgbClr val="FFFF00"/>
                </a:solidFill>
              </a:rPr>
              <a:t>* when </a:t>
            </a:r>
            <a:r>
              <a:rPr lang="en-US" sz="2600" dirty="0">
                <a:solidFill>
                  <a:srgbClr val="FFFF00"/>
                </a:solidFill>
              </a:rPr>
              <a:t>the counselor is not available;</a:t>
            </a:r>
          </a:p>
          <a:p>
            <a:r>
              <a:rPr lang="en-US" sz="2600" dirty="0" smtClean="0">
                <a:solidFill>
                  <a:srgbClr val="FFFF00"/>
                </a:solidFill>
              </a:rPr>
              <a:t>*   </a:t>
            </a:r>
            <a:r>
              <a:rPr lang="en-US" sz="2600" dirty="0">
                <a:solidFill>
                  <a:srgbClr val="FFFF00"/>
                </a:solidFill>
              </a:rPr>
              <a:t>time zone differences;</a:t>
            </a:r>
          </a:p>
          <a:p>
            <a:r>
              <a:rPr lang="en-US" sz="2600" dirty="0" smtClean="0">
                <a:solidFill>
                  <a:srgbClr val="FFFF00"/>
                </a:solidFill>
              </a:rPr>
              <a:t>*   </a:t>
            </a:r>
            <a:r>
              <a:rPr lang="en-US" sz="2600" dirty="0">
                <a:solidFill>
                  <a:srgbClr val="FFFF00"/>
                </a:solidFill>
              </a:rPr>
              <a:t>cultural and/or language differences that may affect delivery of </a:t>
            </a:r>
            <a:r>
              <a:rPr lang="en-US" sz="2600" dirty="0" smtClean="0">
                <a:solidFill>
                  <a:srgbClr val="FFFF00"/>
                </a:solidFill>
              </a:rPr>
              <a:t>services</a:t>
            </a:r>
            <a:r>
              <a:rPr lang="en-US" sz="2600" dirty="0">
                <a:solidFill>
                  <a:srgbClr val="FFFF00"/>
                </a:solidFill>
              </a:rPr>
              <a:t>;</a:t>
            </a:r>
            <a:endParaRPr lang="en-US" sz="2600" dirty="0" smtClean="0">
              <a:solidFill>
                <a:srgbClr val="FFFF00"/>
              </a:solidFill>
            </a:endParaRPr>
          </a:p>
          <a:p>
            <a:r>
              <a:rPr lang="en-US" dirty="0" smtClean="0">
                <a:solidFill>
                  <a:srgbClr val="FFFF00"/>
                </a:solidFill>
              </a:rPr>
              <a:t>* possible </a:t>
            </a:r>
            <a:r>
              <a:rPr lang="en-US" dirty="0">
                <a:solidFill>
                  <a:srgbClr val="FFFF00"/>
                </a:solidFill>
              </a:rPr>
              <a:t>denial of insurance </a:t>
            </a:r>
            <a:r>
              <a:rPr lang="en-US" dirty="0" smtClean="0">
                <a:solidFill>
                  <a:srgbClr val="FFFF00"/>
                </a:solidFill>
              </a:rPr>
              <a:t>benefits</a:t>
            </a:r>
            <a:r>
              <a:rPr lang="en-US" dirty="0">
                <a:solidFill>
                  <a:srgbClr val="FFFF00"/>
                </a:solidFill>
              </a:rPr>
              <a:t>; and</a:t>
            </a:r>
          </a:p>
          <a:p>
            <a:r>
              <a:rPr lang="en-US" dirty="0" smtClean="0">
                <a:solidFill>
                  <a:srgbClr val="FFFF00"/>
                </a:solidFill>
              </a:rPr>
              <a:t>*   </a:t>
            </a:r>
            <a:r>
              <a:rPr lang="en-US" dirty="0">
                <a:solidFill>
                  <a:srgbClr val="FFFF00"/>
                </a:solidFill>
              </a:rPr>
              <a:t>social media policy</a:t>
            </a:r>
          </a:p>
        </p:txBody>
      </p:sp>
    </p:spTree>
    <p:extLst>
      <p:ext uri="{BB962C8B-B14F-4D97-AF65-F5344CB8AC3E}">
        <p14:creationId xmlns:p14="http://schemas.microsoft.com/office/powerpoint/2010/main" val="41462795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H Distance Counseling, Technology and Social Media</a:t>
            </a:r>
          </a:p>
        </p:txBody>
      </p:sp>
      <p:sp>
        <p:nvSpPr>
          <p:cNvPr id="3" name="Content Placeholder 2"/>
          <p:cNvSpPr>
            <a:spLocks noGrp="1"/>
          </p:cNvSpPr>
          <p:nvPr>
            <p:ph idx="1"/>
          </p:nvPr>
        </p:nvSpPr>
        <p:spPr/>
        <p:txBody>
          <a:bodyPr/>
          <a:lstStyle/>
          <a:p>
            <a:r>
              <a:rPr lang="en-US" dirty="0">
                <a:solidFill>
                  <a:srgbClr val="FFFF00"/>
                </a:solidFill>
              </a:rPr>
              <a:t>H.2.b. Confidentiality </a:t>
            </a:r>
            <a:r>
              <a:rPr lang="en-US" dirty="0" smtClean="0">
                <a:solidFill>
                  <a:srgbClr val="FFFF00"/>
                </a:solidFill>
              </a:rPr>
              <a:t>Maintained </a:t>
            </a:r>
            <a:r>
              <a:rPr lang="en-US" dirty="0">
                <a:solidFill>
                  <a:srgbClr val="FFFF00"/>
                </a:solidFill>
              </a:rPr>
              <a:t>by the </a:t>
            </a:r>
            <a:r>
              <a:rPr lang="en-US" dirty="0" smtClean="0">
                <a:solidFill>
                  <a:srgbClr val="FFFF00"/>
                </a:solidFill>
              </a:rPr>
              <a:t>Counselor </a:t>
            </a:r>
          </a:p>
          <a:p>
            <a:r>
              <a:rPr lang="en-US" dirty="0">
                <a:solidFill>
                  <a:srgbClr val="FFFF00"/>
                </a:solidFill>
              </a:rPr>
              <a:t>H.2.c.  </a:t>
            </a:r>
            <a:r>
              <a:rPr lang="en-US" dirty="0" smtClean="0">
                <a:solidFill>
                  <a:srgbClr val="FFFF00"/>
                </a:solidFill>
              </a:rPr>
              <a:t>Acknowledgment of Limitations</a:t>
            </a:r>
          </a:p>
          <a:p>
            <a:r>
              <a:rPr lang="en-US" dirty="0">
                <a:solidFill>
                  <a:srgbClr val="FFFF00"/>
                </a:solidFill>
              </a:rPr>
              <a:t>H.2.d. </a:t>
            </a:r>
            <a:r>
              <a:rPr lang="en-US" dirty="0" smtClean="0">
                <a:solidFill>
                  <a:srgbClr val="FFFF00"/>
                </a:solidFill>
              </a:rPr>
              <a:t>Security  </a:t>
            </a:r>
            <a:endParaRPr lang="en-US" dirty="0">
              <a:solidFill>
                <a:srgbClr val="FFFF00"/>
              </a:solidFill>
            </a:endParaRPr>
          </a:p>
        </p:txBody>
      </p:sp>
      <p:pic>
        <p:nvPicPr>
          <p:cNvPr id="6146" name="Picture 2" descr="C:\Users\jwarren4\AppData\Local\Microsoft\Windows\Temporary Internet Files\Content.IE5\1CAUE4H8\MC90044213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2971800" cy="299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911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H Distance Counseling, Technology and Social Media</a:t>
            </a:r>
          </a:p>
        </p:txBody>
      </p:sp>
      <p:sp>
        <p:nvSpPr>
          <p:cNvPr id="3" name="Content Placeholder 2"/>
          <p:cNvSpPr>
            <a:spLocks noGrp="1"/>
          </p:cNvSpPr>
          <p:nvPr>
            <p:ph idx="1"/>
          </p:nvPr>
        </p:nvSpPr>
        <p:spPr/>
        <p:txBody>
          <a:bodyPr/>
          <a:lstStyle/>
          <a:p>
            <a:r>
              <a:rPr lang="en-US" dirty="0" smtClean="0">
                <a:solidFill>
                  <a:srgbClr val="FFFF00"/>
                </a:solidFill>
              </a:rPr>
              <a:t>H. 3. Client </a:t>
            </a:r>
            <a:r>
              <a:rPr lang="en-US" dirty="0">
                <a:solidFill>
                  <a:srgbClr val="FFFF00"/>
                </a:solidFill>
              </a:rPr>
              <a:t>verification </a:t>
            </a:r>
            <a:endParaRPr lang="en-US" dirty="0" smtClean="0">
              <a:solidFill>
                <a:srgbClr val="FFFF00"/>
              </a:solidFill>
            </a:endParaRPr>
          </a:p>
          <a:p>
            <a:r>
              <a:rPr lang="en-US" dirty="0" smtClean="0">
                <a:solidFill>
                  <a:srgbClr val="FFFF00"/>
                </a:solidFill>
              </a:rPr>
              <a:t>H. 4 The Distance Counseling Relationship </a:t>
            </a:r>
          </a:p>
          <a:p>
            <a:pPr lvl="1"/>
            <a:r>
              <a:rPr lang="en-US" dirty="0" smtClean="0">
                <a:solidFill>
                  <a:srgbClr val="FFFF00"/>
                </a:solidFill>
              </a:rPr>
              <a:t>Benefits limitations/ Boundaries  </a:t>
            </a:r>
          </a:p>
          <a:p>
            <a:pPr lvl="1"/>
            <a:r>
              <a:rPr lang="en-US" dirty="0" smtClean="0">
                <a:solidFill>
                  <a:srgbClr val="FFFF00"/>
                </a:solidFill>
              </a:rPr>
              <a:t>Technology assisted services-can clients do this?</a:t>
            </a:r>
          </a:p>
          <a:p>
            <a:pPr lvl="1"/>
            <a:r>
              <a:rPr lang="en-US" dirty="0" smtClean="0">
                <a:solidFill>
                  <a:srgbClr val="FFFF00"/>
                </a:solidFill>
              </a:rPr>
              <a:t>Effectiveness of services</a:t>
            </a:r>
          </a:p>
          <a:p>
            <a:pPr lvl="1"/>
            <a:r>
              <a:rPr lang="en-US" dirty="0" smtClean="0">
                <a:solidFill>
                  <a:srgbClr val="FFFF00"/>
                </a:solidFill>
              </a:rPr>
              <a:t>Access</a:t>
            </a:r>
          </a:p>
          <a:p>
            <a:pPr lvl="1"/>
            <a:r>
              <a:rPr lang="en-US" dirty="0" smtClean="0">
                <a:solidFill>
                  <a:srgbClr val="FFFF00"/>
                </a:solidFill>
              </a:rPr>
              <a:t>Communication differences and impacts    </a:t>
            </a:r>
            <a:endParaRPr lang="en-US" dirty="0">
              <a:solidFill>
                <a:srgbClr val="FFFF00"/>
              </a:solidFill>
            </a:endParaRPr>
          </a:p>
          <a:p>
            <a:endParaRPr lang="en-US" dirty="0"/>
          </a:p>
        </p:txBody>
      </p:sp>
    </p:spTree>
    <p:extLst>
      <p:ext uri="{BB962C8B-B14F-4D97-AF65-F5344CB8AC3E}">
        <p14:creationId xmlns:p14="http://schemas.microsoft.com/office/powerpoint/2010/main" val="2603100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H Distance Counseling, Technology and Social Media</a:t>
            </a:r>
          </a:p>
        </p:txBody>
      </p:sp>
      <p:sp>
        <p:nvSpPr>
          <p:cNvPr id="3" name="Content Placeholder 2"/>
          <p:cNvSpPr>
            <a:spLocks noGrp="1"/>
          </p:cNvSpPr>
          <p:nvPr>
            <p:ph idx="1"/>
          </p:nvPr>
        </p:nvSpPr>
        <p:spPr/>
        <p:txBody>
          <a:bodyPr/>
          <a:lstStyle/>
          <a:p>
            <a:r>
              <a:rPr lang="en-US" dirty="0" smtClean="0">
                <a:solidFill>
                  <a:srgbClr val="FFFF00"/>
                </a:solidFill>
              </a:rPr>
              <a:t>H. 5. Records and Web Maintenance</a:t>
            </a:r>
          </a:p>
          <a:p>
            <a:pPr lvl="1"/>
            <a:r>
              <a:rPr lang="en-US" dirty="0" smtClean="0">
                <a:solidFill>
                  <a:srgbClr val="FFFF00"/>
                </a:solidFill>
              </a:rPr>
              <a:t>H 5. a How records are kept/secured</a:t>
            </a:r>
          </a:p>
          <a:p>
            <a:pPr lvl="1"/>
            <a:r>
              <a:rPr lang="en-US" dirty="0" smtClean="0">
                <a:solidFill>
                  <a:srgbClr val="FFFF00"/>
                </a:solidFill>
              </a:rPr>
              <a:t>Client rights- </a:t>
            </a:r>
            <a:r>
              <a:rPr lang="en-US" dirty="0" smtClean="0"/>
              <a:t>licensure information</a:t>
            </a:r>
            <a:r>
              <a:rPr lang="en-US" dirty="0" smtClean="0">
                <a:solidFill>
                  <a:srgbClr val="FFFF00"/>
                </a:solidFill>
              </a:rPr>
              <a:t>  </a:t>
            </a:r>
          </a:p>
          <a:p>
            <a:pPr lvl="1"/>
            <a:r>
              <a:rPr lang="en-US" dirty="0" smtClean="0">
                <a:solidFill>
                  <a:srgbClr val="FFFF00"/>
                </a:solidFill>
              </a:rPr>
              <a:t>Electronic links- </a:t>
            </a:r>
            <a:r>
              <a:rPr lang="en-US" dirty="0" smtClean="0"/>
              <a:t>all working</a:t>
            </a:r>
          </a:p>
          <a:p>
            <a:pPr lvl="1"/>
            <a:r>
              <a:rPr lang="en-US" dirty="0" smtClean="0">
                <a:solidFill>
                  <a:srgbClr val="FFFF00"/>
                </a:solidFill>
              </a:rPr>
              <a:t>Multicultural and disability considerations</a:t>
            </a:r>
          </a:p>
          <a:p>
            <a:pPr lvl="1"/>
            <a:endParaRPr lang="en-US" dirty="0" smtClean="0"/>
          </a:p>
          <a:p>
            <a:pPr lvl="1"/>
            <a:endParaRPr lang="en-US" dirty="0" smtClean="0"/>
          </a:p>
          <a:p>
            <a:endParaRPr lang="en-US" dirty="0" smtClean="0"/>
          </a:p>
          <a:p>
            <a:endParaRPr lang="en-US" dirty="0"/>
          </a:p>
        </p:txBody>
      </p:sp>
      <p:pic>
        <p:nvPicPr>
          <p:cNvPr id="7170" name="Picture 2" descr="C:\Users\jwarren4\AppData\Local\Microsoft\Windows\Temporary Internet Files\Content.IE5\7HE9IU56\MC90010519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0441" y="3962400"/>
            <a:ext cx="2096159" cy="26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5472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H Distance Counseling, Technology and Social Media</a:t>
            </a:r>
          </a:p>
        </p:txBody>
      </p:sp>
      <p:sp>
        <p:nvSpPr>
          <p:cNvPr id="3" name="Content Placeholder 2"/>
          <p:cNvSpPr>
            <a:spLocks noGrp="1"/>
          </p:cNvSpPr>
          <p:nvPr>
            <p:ph idx="1"/>
          </p:nvPr>
        </p:nvSpPr>
        <p:spPr/>
        <p:txBody>
          <a:bodyPr/>
          <a:lstStyle/>
          <a:p>
            <a:r>
              <a:rPr lang="en-US" dirty="0" smtClean="0">
                <a:solidFill>
                  <a:srgbClr val="FFFF00"/>
                </a:solidFill>
              </a:rPr>
              <a:t>Social Media</a:t>
            </a:r>
          </a:p>
          <a:p>
            <a:pPr lvl="1"/>
            <a:r>
              <a:rPr lang="en-US" dirty="0" smtClean="0">
                <a:solidFill>
                  <a:srgbClr val="FFFF00"/>
                </a:solidFill>
              </a:rPr>
              <a:t>Virtual Professional </a:t>
            </a:r>
            <a:r>
              <a:rPr lang="en-US" dirty="0" smtClean="0"/>
              <a:t>Presence-a professional vs personal</a:t>
            </a:r>
          </a:p>
          <a:p>
            <a:pPr lvl="1"/>
            <a:r>
              <a:rPr lang="en-US" dirty="0" smtClean="0">
                <a:solidFill>
                  <a:srgbClr val="FFFF00"/>
                </a:solidFill>
              </a:rPr>
              <a:t>Informed consent</a:t>
            </a:r>
          </a:p>
          <a:p>
            <a:pPr lvl="1"/>
            <a:r>
              <a:rPr lang="en-US" dirty="0" smtClean="0">
                <a:solidFill>
                  <a:srgbClr val="FFFF00"/>
                </a:solidFill>
              </a:rPr>
              <a:t>Client virtual presence </a:t>
            </a:r>
            <a:r>
              <a:rPr lang="en-US" dirty="0" smtClean="0"/>
              <a:t>– confidentiality </a:t>
            </a:r>
          </a:p>
          <a:p>
            <a:pPr lvl="1"/>
            <a:r>
              <a:rPr lang="en-US" dirty="0" smtClean="0">
                <a:solidFill>
                  <a:srgbClr val="FFFF00"/>
                </a:solidFill>
              </a:rPr>
              <a:t>Use of Social Media – </a:t>
            </a:r>
            <a:r>
              <a:rPr lang="en-US" dirty="0" smtClean="0"/>
              <a:t>confidentiality </a:t>
            </a:r>
            <a:endParaRPr lang="en-US" dirty="0"/>
          </a:p>
        </p:txBody>
      </p:sp>
    </p:spTree>
    <p:extLst>
      <p:ext uri="{BB962C8B-B14F-4D97-AF65-F5344CB8AC3E}">
        <p14:creationId xmlns:p14="http://schemas.microsoft.com/office/powerpoint/2010/main" val="4253324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841</TotalTime>
  <Words>5105</Words>
  <Application>Microsoft Office PowerPoint</Application>
  <PresentationFormat>On-screen Show (4:3)</PresentationFormat>
  <Paragraphs>679</Paragraphs>
  <Slides>112</Slides>
  <Notes>1</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Apex</vt:lpstr>
      <vt:lpstr>Changes in the ACA 2014 Ethical Codes Jane Warren-Counselor Education University of Wyoming   </vt:lpstr>
      <vt:lpstr>Goals </vt:lpstr>
      <vt:lpstr>You</vt:lpstr>
      <vt:lpstr>Discoveries </vt:lpstr>
      <vt:lpstr>Sin</vt:lpstr>
      <vt:lpstr>Being Right</vt:lpstr>
      <vt:lpstr>Professional Ethics</vt:lpstr>
      <vt:lpstr>The New ACA (2014) Codes</vt:lpstr>
      <vt:lpstr>Counseling Defined-ACA </vt:lpstr>
      <vt:lpstr>Ethical Codes-Evolution</vt:lpstr>
      <vt:lpstr>Why Ethics</vt:lpstr>
      <vt:lpstr>Six Functions of Codes</vt:lpstr>
      <vt:lpstr>Ethical Practices-In General </vt:lpstr>
      <vt:lpstr>Thinking Ethically</vt:lpstr>
      <vt:lpstr>Reality in Rural Settings</vt:lpstr>
      <vt:lpstr>Our Own State </vt:lpstr>
      <vt:lpstr>Back to Changes in the Codes </vt:lpstr>
      <vt:lpstr>Overall Changes </vt:lpstr>
      <vt:lpstr>Professional Values-2014 Preamble</vt:lpstr>
      <vt:lpstr>Six Ethical Principles </vt:lpstr>
      <vt:lpstr>ACA Codes </vt:lpstr>
      <vt:lpstr>Section I Resolving Ethical Issues</vt:lpstr>
      <vt:lpstr>Ethical Decision Making</vt:lpstr>
      <vt:lpstr>General Ethical Practice</vt:lpstr>
      <vt:lpstr>ACA 2014 Code of Ethics: Nine Sections</vt:lpstr>
      <vt:lpstr>A-Counseling Relationship</vt:lpstr>
      <vt:lpstr>A-Counseling Relationship</vt:lpstr>
      <vt:lpstr>Mandated Clients-Experience</vt:lpstr>
      <vt:lpstr>A-Counseling Relationship</vt:lpstr>
      <vt:lpstr>Ethical Bracketing</vt:lpstr>
      <vt:lpstr>Code Changes </vt:lpstr>
      <vt:lpstr>Values Versus Competence</vt:lpstr>
      <vt:lpstr>Values Versus Competence</vt:lpstr>
      <vt:lpstr>Values Versus Competence-Experience </vt:lpstr>
      <vt:lpstr>Values</vt:lpstr>
      <vt:lpstr>A-Counseling Relationship</vt:lpstr>
      <vt:lpstr>A-Counseling Relationship</vt:lpstr>
      <vt:lpstr>A-Counseling Relationship</vt:lpstr>
      <vt:lpstr>A-Counseling Relationship</vt:lpstr>
      <vt:lpstr>A-Counseling Relationship</vt:lpstr>
      <vt:lpstr>A-Counseling Relationship</vt:lpstr>
      <vt:lpstr>A-Counseling Relationship</vt:lpstr>
      <vt:lpstr>A-Counseling Relationship</vt:lpstr>
      <vt:lpstr>A-Counseling Relationship</vt:lpstr>
      <vt:lpstr>A-Counseling Relationship</vt:lpstr>
      <vt:lpstr>A-Counseling Relationship</vt:lpstr>
      <vt:lpstr>A-Counseling Relationship</vt:lpstr>
      <vt:lpstr>A-Counseling Relationship-Summary</vt:lpstr>
      <vt:lpstr>B Confidentiality and Privacy</vt:lpstr>
      <vt:lpstr>B Confidentiality and Privacy</vt:lpstr>
      <vt:lpstr>B Confidentiality and Privacy</vt:lpstr>
      <vt:lpstr>B Confidentiality and Privacy</vt:lpstr>
      <vt:lpstr>B Confidentiality and Privacy</vt:lpstr>
      <vt:lpstr>B Confidentiality and Privacy</vt:lpstr>
      <vt:lpstr>B Confidentiality and Privacy</vt:lpstr>
      <vt:lpstr>B Confidentiality and Privacy</vt:lpstr>
      <vt:lpstr>B Confidentiality and Privacy Summary</vt:lpstr>
      <vt:lpstr>C Professional Responsibility </vt:lpstr>
      <vt:lpstr>C Professional Responsibility</vt:lpstr>
      <vt:lpstr>C Professional Responsibility</vt:lpstr>
      <vt:lpstr>C Professional Responsibility</vt:lpstr>
      <vt:lpstr>C Professional Responsibility</vt:lpstr>
      <vt:lpstr>C Professional Responsibility</vt:lpstr>
      <vt:lpstr>C Professional Responsibility Summary </vt:lpstr>
      <vt:lpstr>D Relationships with Other Professionals</vt:lpstr>
      <vt:lpstr>D Relationships with Other Professionals</vt:lpstr>
      <vt:lpstr>E. Evaluation, Assessment, and Interpretation</vt:lpstr>
      <vt:lpstr>E. Evaluation, Assessment, and Interpretation</vt:lpstr>
      <vt:lpstr>E. Evaluation, Assessment, and Interpretation</vt:lpstr>
      <vt:lpstr>E. Evaluation, Assessment, and Interpretation</vt:lpstr>
      <vt:lpstr>E. Evaluation, Assessment, and Interpretation</vt:lpstr>
      <vt:lpstr>F. Supervision Training Teaching</vt:lpstr>
      <vt:lpstr>F. Supervision Training Teaching </vt:lpstr>
      <vt:lpstr>F. Supervision Training Teaching</vt:lpstr>
      <vt:lpstr>F. Supervision Training Teaching</vt:lpstr>
      <vt:lpstr>F. Supervision Training Teaching</vt:lpstr>
      <vt:lpstr>F. Supervision Training Teaching</vt:lpstr>
      <vt:lpstr>F. Supervision Training Teaching</vt:lpstr>
      <vt:lpstr>F. Supervision Training Teaching</vt:lpstr>
      <vt:lpstr>F. Supervision Training Teaching</vt:lpstr>
      <vt:lpstr>F. Supervision Training Teaching</vt:lpstr>
      <vt:lpstr>F. Supervision Training Teaching</vt:lpstr>
      <vt:lpstr>F. Supervision Training Teaching</vt:lpstr>
      <vt:lpstr>F. Supervision Training Teaching</vt:lpstr>
      <vt:lpstr>Supervision-Experience 1 </vt:lpstr>
      <vt:lpstr>Supervision-Experience 2</vt:lpstr>
      <vt:lpstr>F. Supervision Training Teaching</vt:lpstr>
      <vt:lpstr>G Research and Publication</vt:lpstr>
      <vt:lpstr>G Research and Publication</vt:lpstr>
      <vt:lpstr>G Research and Publication</vt:lpstr>
      <vt:lpstr>G Research and Publication</vt:lpstr>
      <vt:lpstr>G Research and Publication</vt:lpstr>
      <vt:lpstr>H Distance Counseling, Technology and Social Media</vt:lpstr>
      <vt:lpstr>H Distance Counseling, Technology and Social Media</vt:lpstr>
      <vt:lpstr>H Distance Counseling, Technology and Social Media</vt:lpstr>
      <vt:lpstr>H Distance Counseling, Technology and Social Media</vt:lpstr>
      <vt:lpstr>H Distance Counseling, Technology and Social Media</vt:lpstr>
      <vt:lpstr>H Distance Counseling, Technology and Social Media</vt:lpstr>
      <vt:lpstr>H Distance Counseling, Technology and Social Media</vt:lpstr>
      <vt:lpstr>H Distance Counseling, Technology and Social Media-Experience</vt:lpstr>
      <vt:lpstr>I Resolving Ethical Issues </vt:lpstr>
      <vt:lpstr>I Resolving Ethical Issues </vt:lpstr>
      <vt:lpstr>Glossary of Terms-End of Code</vt:lpstr>
      <vt:lpstr>.</vt:lpstr>
      <vt:lpstr> NCC-Technology and Counseling  </vt:lpstr>
      <vt:lpstr>NCC-Technology and Counseling</vt:lpstr>
      <vt:lpstr>NCC-Technology and Counseling</vt:lpstr>
      <vt:lpstr>NCC-Technology and Counseling</vt:lpstr>
      <vt:lpstr>NCC-Technology and Counseling</vt:lpstr>
      <vt:lpstr>Ethics Update </vt:lpstr>
      <vt:lpstr>Code Changes </vt:lpstr>
      <vt:lpstr>Code Changes </vt:lpstr>
    </vt:vector>
  </TitlesOfParts>
  <Company>University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is Power-Changes in the Ethical Codes Jane Warren-Counselor Education University of Wyoming</dc:title>
  <dc:creator>Jane A. Warren</dc:creator>
  <cp:lastModifiedBy>Jane A. Warren</cp:lastModifiedBy>
  <cp:revision>70</cp:revision>
  <dcterms:created xsi:type="dcterms:W3CDTF">2013-07-15T19:15:17Z</dcterms:created>
  <dcterms:modified xsi:type="dcterms:W3CDTF">2014-10-11T14:02:52Z</dcterms:modified>
</cp:coreProperties>
</file>